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10" r:id="rId2"/>
    <p:sldMasterId id="2147483722" r:id="rId3"/>
    <p:sldMasterId id="2147483822" r:id="rId4"/>
    <p:sldMasterId id="2147483871" r:id="rId5"/>
    <p:sldMasterId id="2147483883" r:id="rId6"/>
    <p:sldMasterId id="2147483896" r:id="rId7"/>
  </p:sldMasterIdLst>
  <p:notesMasterIdLst>
    <p:notesMasterId r:id="rId38"/>
  </p:notesMasterIdLst>
  <p:sldIdLst>
    <p:sldId id="436" r:id="rId8"/>
    <p:sldId id="437" r:id="rId9"/>
    <p:sldId id="440" r:id="rId10"/>
    <p:sldId id="441" r:id="rId11"/>
    <p:sldId id="438" r:id="rId12"/>
    <p:sldId id="439" r:id="rId13"/>
    <p:sldId id="467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2" r:id="rId24"/>
    <p:sldId id="453" r:id="rId25"/>
    <p:sldId id="454" r:id="rId26"/>
    <p:sldId id="456" r:id="rId27"/>
    <p:sldId id="457" r:id="rId28"/>
    <p:sldId id="458" r:id="rId29"/>
    <p:sldId id="459" r:id="rId30"/>
    <p:sldId id="460" r:id="rId31"/>
    <p:sldId id="462" r:id="rId32"/>
    <p:sldId id="461" r:id="rId33"/>
    <p:sldId id="469" r:id="rId34"/>
    <p:sldId id="464" r:id="rId35"/>
    <p:sldId id="470" r:id="rId36"/>
    <p:sldId id="405" r:id="rId3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ZjKUoyua0363hcBZzWXZg==" hashData="cUZ8jXFzn8G08kzv2pNIs/EK3Y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6" autoAdjust="0"/>
    <p:restoredTop sz="94143" autoAdjust="0"/>
  </p:normalViewPr>
  <p:slideViewPr>
    <p:cSldViewPr>
      <p:cViewPr>
        <p:scale>
          <a:sx n="100" d="100"/>
          <a:sy n="100" d="100"/>
        </p:scale>
        <p:origin x="-498" y="-2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2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75610-1AD9-43E9-B5A5-563F189AB8B5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0D70-CDB4-4A70-ABEB-E954774AA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HK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7C915D-13DF-A542-BA38-82F67DC73135}" type="slidenum">
              <a:rPr lang="en-US">
                <a:solidFill>
                  <a:srgbClr val="000000"/>
                </a:solidFill>
                <a:ea typeface="MS PGothic" charset="0"/>
              </a:rPr>
              <a:pPr/>
              <a:t>4</a:t>
            </a:fld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DFB42D-6A7B-EF47-AEE7-C0CFE920B0D9}" type="slidenum">
              <a:rPr lang="en-US">
                <a:solidFill>
                  <a:srgbClr val="000000"/>
                </a:solidFill>
                <a:ea typeface="MS PGothic" charset="0"/>
              </a:rPr>
              <a:pPr/>
              <a:t>9</a:t>
            </a:fld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5215" y="8687654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5" tIns="46518" rIns="93035" bIns="46518" anchor="b"/>
          <a:lstStyle>
            <a:lvl1pPr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A6B81F5-2C48-1744-9025-B838A4180C16}" type="slidenum"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884119" y="8685522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0C3E5A3-B761-D74B-A5CF-1A7BB3E662D4}" type="slidenum"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0421" name="Rectangle 7"/>
          <p:cNvSpPr txBox="1">
            <a:spLocks noGrp="1" noChangeArrowheads="1"/>
          </p:cNvSpPr>
          <p:nvPr/>
        </p:nvSpPr>
        <p:spPr bwMode="auto">
          <a:xfrm>
            <a:off x="3885215" y="8687654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B210AB8-7042-0A4C-A1F0-DD1E7A013310}" type="slidenum"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86" y="4345959"/>
            <a:ext cx="5484428" cy="411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1" tIns="48326" rIns="96651" bIns="4832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3F082F-82E0-3442-9A51-DC16458ED8D6}" type="slidenum">
              <a:rPr lang="en-US">
                <a:solidFill>
                  <a:srgbClr val="000000"/>
                </a:solidFill>
                <a:ea typeface="MS PGothic" charset="0"/>
              </a:rPr>
              <a:pPr/>
              <a:t>16</a:t>
            </a:fld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119" y="8685522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CBEE460-7DA7-1F46-A69D-D0C38E7DB418}" type="slidenum"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1444" name="Rectangle 7"/>
          <p:cNvSpPr txBox="1">
            <a:spLocks noGrp="1" noChangeArrowheads="1"/>
          </p:cNvSpPr>
          <p:nvPr/>
        </p:nvSpPr>
        <p:spPr bwMode="auto">
          <a:xfrm>
            <a:off x="3885215" y="8687654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9C84F7E-ACFC-DD40-8451-18107D094988}" type="slidenum"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86" y="4345959"/>
            <a:ext cx="5484428" cy="411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1" tIns="48326" rIns="96651" bIns="4832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84342A-2B27-154F-8719-52734AE4E32F}" type="slidenum">
              <a:rPr lang="en-US">
                <a:solidFill>
                  <a:srgbClr val="000000"/>
                </a:solidFill>
                <a:ea typeface="MS PGothic" charset="0"/>
              </a:rPr>
              <a:pPr/>
              <a:t>19</a:t>
            </a:fld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119" y="8685522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02C89EC-0F20-C445-B420-C6897BC3F73F}" type="slidenum"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85215" y="8687654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5C15458-AFA2-2C4F-A37F-FF07CBDFB534}" type="slidenum"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86" y="4345959"/>
            <a:ext cx="5484428" cy="411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1" tIns="48326" rIns="96651" bIns="4832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352EE9-CA8C-DD4C-892D-4F7C670AA45C}" type="slidenum">
              <a:rPr lang="en-US">
                <a:solidFill>
                  <a:srgbClr val="000000"/>
                </a:solidFill>
                <a:ea typeface="MS PGothic" charset="0"/>
              </a:rPr>
              <a:pPr/>
              <a:t>21</a:t>
            </a:fld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119" y="8685522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DEFC73F-FA15-5B47-A512-E705C6570E43}" type="slidenum"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3492" name="Rectangle 7"/>
          <p:cNvSpPr txBox="1">
            <a:spLocks noGrp="1" noChangeArrowheads="1"/>
          </p:cNvSpPr>
          <p:nvPr/>
        </p:nvSpPr>
        <p:spPr bwMode="auto">
          <a:xfrm>
            <a:off x="3885215" y="8687654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E02B290-7C2A-FA42-BD84-7671C9343A8D}" type="slidenum"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86" y="4345959"/>
            <a:ext cx="5484428" cy="411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1" tIns="48326" rIns="96651" bIns="4832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6724BC-924A-854F-9E08-A06138885587}" type="slidenum">
              <a:rPr lang="en-US">
                <a:solidFill>
                  <a:srgbClr val="000000"/>
                </a:solidFill>
                <a:ea typeface="MS PGothic" charset="0"/>
              </a:rPr>
              <a:pPr/>
              <a:t>22</a:t>
            </a:fld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119" y="8685522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4D226D4-83CC-124D-B845-C56AAA359CFD}" type="slidenum"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4516" name="Rectangle 7"/>
          <p:cNvSpPr txBox="1">
            <a:spLocks noGrp="1" noChangeArrowheads="1"/>
          </p:cNvSpPr>
          <p:nvPr/>
        </p:nvSpPr>
        <p:spPr bwMode="auto">
          <a:xfrm>
            <a:off x="3885215" y="8687654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EC2566A-8DFE-5B4D-BF7F-4F9F286F360B}" type="slidenum"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86" y="4345959"/>
            <a:ext cx="5484428" cy="411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1" tIns="48326" rIns="96651" bIns="4832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FB61C9-C51E-6148-9049-9BABB882805C}" type="slidenum">
              <a:rPr lang="en-US">
                <a:solidFill>
                  <a:srgbClr val="000000"/>
                </a:solidFill>
                <a:ea typeface="MS PGothic" charset="0"/>
              </a:rPr>
              <a:pPr/>
              <a:t>23</a:t>
            </a:fld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119" y="8685522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61D64A5-BD55-3045-A21F-6E2E403383D1}" type="slidenum"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5540" name="Rectangle 7"/>
          <p:cNvSpPr txBox="1">
            <a:spLocks noGrp="1" noChangeArrowheads="1"/>
          </p:cNvSpPr>
          <p:nvPr/>
        </p:nvSpPr>
        <p:spPr bwMode="auto">
          <a:xfrm>
            <a:off x="3885215" y="8687654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258CD5-F00B-1541-B2FC-9E379E064D28}" type="slidenum"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86" y="4345959"/>
            <a:ext cx="5484428" cy="411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1" tIns="48326" rIns="96651" bIns="4832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6B99F7-DAD8-2340-976B-5F595B5AACC2}" type="slidenum">
              <a:rPr lang="en-US">
                <a:solidFill>
                  <a:srgbClr val="000000"/>
                </a:solidFill>
                <a:ea typeface="MS PGothic" charset="0"/>
              </a:rPr>
              <a:pPr/>
              <a:t>25</a:t>
            </a:fld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119" y="8685522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1FAB239-D82A-934F-A8C9-FF5CCA0B66D3}" type="slidenum"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6564" name="Rectangle 7"/>
          <p:cNvSpPr txBox="1">
            <a:spLocks noGrp="1" noChangeArrowheads="1"/>
          </p:cNvSpPr>
          <p:nvPr/>
        </p:nvSpPr>
        <p:spPr bwMode="auto">
          <a:xfrm>
            <a:off x="3885215" y="8687654"/>
            <a:ext cx="2972786" cy="4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C7C1C87-A539-B645-89F6-8DF2AAEFEC89}" type="slidenum"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86" y="4345959"/>
            <a:ext cx="5484428" cy="411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1" tIns="48326" rIns="96651" bIns="4832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0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8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5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5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8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0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4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50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03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92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2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6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9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6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3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70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39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40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7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43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92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41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4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73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</a:rPr>
              <a:pPr defTabSz="457200"/>
              <a:t>9/16/2015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0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142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715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40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023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873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14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1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897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92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433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173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339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935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7BB68829-E027-B64B-9C95-B07F289ABF93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50C63C7A-5C94-F64C-8806-531A021DA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3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823E9A0E-4AB8-F74F-8488-5EE7556EA570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DBDA6948-1179-B94E-932C-6688FD39A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4E87C90B-1640-8F40-A55D-F31BBA2C60F7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484E6568-346A-1D48-BBC5-B07E07476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81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79B9CCE0-5B67-E041-9FB1-B121AAA9DFB8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7CF78C1E-54CA-5848-BA36-CFCC392EBD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2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822FAB0A-719B-A040-8095-8B4E402927C2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9035D699-E264-3045-B368-13A69518A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3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6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8185FE30-0103-9142-B21C-91890FD005E6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EAB12BE7-24BB-8447-9663-BAA61E943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73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E186C5FD-8E5C-BC44-A505-C25BA2E05198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F3F42727-C96F-804E-B2E8-73FAB1E6C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77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7AD34E63-2110-884D-A584-C8C6A2B4F8CF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546A2ACF-B7EF-0048-9719-4E1235D80A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64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6A59BE98-6822-EE4C-ADE5-789C4C538E3F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509CA97F-AC77-854F-A0DC-5DC19F50F3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29A8B72E-EB6E-7744-837A-3EE0575B870D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2086B110-6490-1545-A754-6585AA988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8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AC18B773-7F60-F743-9972-33671834283A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u="sng">
                <a:latin typeface="Arial" charset="0"/>
              </a:defRPr>
            </a:lvl1pPr>
          </a:lstStyle>
          <a:p>
            <a:fld id="{90B5D9CA-3835-1949-A48A-9DC47CE20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71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2749B-4ED7-EE4C-A883-0358EBAA76A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0772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5C37B-17E3-1A4D-9D0F-A72FCC0CA8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8050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06161-9D36-E74F-9BD4-7B4C8F2E0C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8697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1FEA5-82AA-8B49-9046-1D6489322B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559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181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7D800-DFC3-2C40-8E65-D12F006318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350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C1A93-EA0B-4D4C-B5CB-0113C32BF6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7084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37789-A2DF-CE42-944C-A5DA694FE4F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7246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FA3E4-00C3-7A49-9CDF-EAEE3D83C2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290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21C64-7C5B-A44B-82BC-6B0CADCE5A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2593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06507-F8C1-4F46-827D-A620C07D24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4346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BA694-BDBF-F04F-B4BB-CEC0D85516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6955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1CFFE-A083-8C46-9A71-0501118042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238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5CBC-8E57-A542-8BF5-CA2C142EF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5588"/>
      </p:ext>
    </p:extLst>
  </p:cSld>
  <p:clrMapOvr>
    <a:masterClrMapping/>
  </p:clrMapOvr>
  <p:hf sldNum="0"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688C4-F170-0B45-BB96-5DEA40F795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89255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701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2BD7C-C8A5-DE44-986E-40E8E0166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2801"/>
      </p:ext>
    </p:extLst>
  </p:cSld>
  <p:clrMapOvr>
    <a:masterClrMapping/>
  </p:clrMapOvr>
  <p:hf sldNum="0"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AD873-CE75-2B43-B9ED-84BE7CC79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36409"/>
      </p:ext>
    </p:extLst>
  </p:cSld>
  <p:clrMapOvr>
    <a:masterClrMapping/>
  </p:clrMapOvr>
  <p:hf sldNum="0"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F2AD7-10D9-8B46-AD6D-5876C8990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72644"/>
      </p:ext>
    </p:extLst>
  </p:cSld>
  <p:clrMapOvr>
    <a:masterClrMapping/>
  </p:clrMapOvr>
  <p:hf sldNum="0"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DBEA2-AF08-C44E-9293-5D89B3489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73710"/>
      </p:ext>
    </p:extLst>
  </p:cSld>
  <p:clrMapOvr>
    <a:masterClrMapping/>
  </p:clrMapOvr>
  <p:hf sldNum="0"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660F9-F138-9548-9DF5-032070B66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27697"/>
      </p:ext>
    </p:extLst>
  </p:cSld>
  <p:clrMapOvr>
    <a:masterClrMapping/>
  </p:clrMapOvr>
  <p:hf sldNum="0"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92B9A-E6B2-1541-9A5C-00C0B9ADE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029"/>
      </p:ext>
    </p:extLst>
  </p:cSld>
  <p:clrMapOvr>
    <a:masterClrMapping/>
  </p:clrMapOvr>
  <p:hf sldNum="0"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EDC52-83A4-E049-8B7C-3F1F6597D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379"/>
      </p:ext>
    </p:extLst>
  </p:cSld>
  <p:clrMapOvr>
    <a:masterClrMapping/>
  </p:clrMapOvr>
  <p:hf sldNum="0"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3DC0-8F1C-B846-8C6F-FED0DE43B9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21813"/>
      </p:ext>
    </p:extLst>
  </p:cSld>
  <p:clrMapOvr>
    <a:masterClrMapping/>
  </p:clrMapOvr>
  <p:hf sldNum="0"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CC4A7-07D3-1341-A7D1-8346EFACD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5246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3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4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C2F6-9E67-4B30-ACF3-D53BEADAB1E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700" b="77000" l="0" r="100000">
                        <a14:foregroundMark x1="11500" y1="69100" x2="11500" y2="69100"/>
                        <a14:foregroundMark x1="11400" y1="68700" x2="11400" y2="68700"/>
                        <a14:foregroundMark x1="17200" y1="64000" x2="17200" y2="64000"/>
                        <a14:foregroundMark x1="17300" y1="62800" x2="17300" y2="62800"/>
                        <a14:foregroundMark x1="2900" y1="59300" x2="92500" y2="63500"/>
                        <a14:foregroundMark x1="85000" y1="67600" x2="98700" y2="70100"/>
                        <a14:foregroundMark x1="1200" y1="56900" x2="98600" y2="577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34" b="23183"/>
          <a:stretch/>
        </p:blipFill>
        <p:spPr>
          <a:xfrm>
            <a:off x="9440" y="4552950"/>
            <a:ext cx="7915360" cy="59055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24756" r="12712" b="22527"/>
          <a:stretch/>
        </p:blipFill>
        <p:spPr bwMode="auto">
          <a:xfrm>
            <a:off x="7926502" y="4095751"/>
            <a:ext cx="1074180" cy="10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 userDrawn="1"/>
        </p:nvSpPr>
        <p:spPr>
          <a:xfrm>
            <a:off x="623455" y="235531"/>
            <a:ext cx="7772400" cy="11017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rgbClr val="0070C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Subtitle 9"/>
          <p:cNvSpPr txBox="1">
            <a:spLocks/>
          </p:cNvSpPr>
          <p:nvPr userDrawn="1"/>
        </p:nvSpPr>
        <p:spPr>
          <a:xfrm>
            <a:off x="1371600" y="1620985"/>
            <a:ext cx="6400800" cy="32974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72" y="4513002"/>
            <a:ext cx="2753717" cy="281995"/>
          </a:xfrm>
          <a:prstGeom prst="rect">
            <a:avLst/>
          </a:prstGeom>
        </p:spPr>
      </p:pic>
      <p:pic>
        <p:nvPicPr>
          <p:cNvPr id="7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5" cstate="print"/>
          <a:srcRect t="20181" b="19470"/>
          <a:stretch>
            <a:fillRect/>
          </a:stretch>
        </p:blipFill>
        <p:spPr bwMode="auto">
          <a:xfrm>
            <a:off x="7688142" y="3740522"/>
            <a:ext cx="1492370" cy="1262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55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" y="-13855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itle 8"/>
          <p:cNvSpPr txBox="1">
            <a:spLocks/>
          </p:cNvSpPr>
          <p:nvPr userDrawn="1"/>
        </p:nvSpPr>
        <p:spPr>
          <a:xfrm>
            <a:off x="623455" y="235531"/>
            <a:ext cx="7772400" cy="11017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rgbClr val="0070C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Subtitle 9"/>
          <p:cNvSpPr txBox="1">
            <a:spLocks/>
          </p:cNvSpPr>
          <p:nvPr userDrawn="1"/>
        </p:nvSpPr>
        <p:spPr>
          <a:xfrm>
            <a:off x="1371600" y="1620985"/>
            <a:ext cx="6400800" cy="32974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94" y="4545822"/>
            <a:ext cx="2433195" cy="249172"/>
          </a:xfrm>
          <a:prstGeom prst="rect">
            <a:avLst/>
          </a:prstGeom>
        </p:spPr>
      </p:pic>
      <p:pic>
        <p:nvPicPr>
          <p:cNvPr id="7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5" cstate="print"/>
          <a:srcRect t="20181" b="19470"/>
          <a:stretch>
            <a:fillRect/>
          </a:stretch>
        </p:blipFill>
        <p:spPr bwMode="auto">
          <a:xfrm>
            <a:off x="7688150" y="3882308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8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7A9555A-358D-4416-893A-D89021BFB8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9/16/2015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23ACFD-B94A-4030-A68B-54C8E92F5E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48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 u="none">
                <a:solidFill>
                  <a:srgbClr val="E6E7E6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D8C7C-45E7-3F47-B0B8-C5F9CF7C3407}" type="datetime1">
              <a:rPr lang="en-US" smtClean="0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9/16/2015</a:t>
            </a:fld>
            <a:endParaRPr lang="en-US" smtClean="0"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 u="none">
                <a:solidFill>
                  <a:srgbClr val="E6E7E6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MS PGothic" charset="0"/>
              <a:cs typeface="MS PGothic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 u="none">
                <a:solidFill>
                  <a:srgbClr val="E6E7E6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A5CC51-9AD9-9F45-B1D4-4551EE1828BE}" type="slidenum">
              <a:rPr lang="en-US" smtClean="0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557C49-C9A7-0A43-B821-DCF1524328A5}" type="slidenum">
              <a:rPr lang="en-US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28" charset="-128"/>
          <a:cs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28" charset="-128"/>
          <a:cs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28" charset="-128"/>
          <a:cs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FFFF99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zh-HK"/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BCB78B-DD7D-544F-9638-554A4B922D3B}" type="slidenum">
              <a:rPr lang="en-US" u="sng" smtClean="0">
                <a:latin typeface="Arial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u="sng" smtClean="0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4" b="23183"/>
          <a:stretch/>
        </p:blipFill>
        <p:spPr>
          <a:xfrm>
            <a:off x="9440" y="4552950"/>
            <a:ext cx="7915360" cy="590550"/>
          </a:xfrm>
          <a:prstGeom prst="rect">
            <a:avLst/>
          </a:prstGeom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282958" y="2114550"/>
            <a:ext cx="59039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zh-TW" altLang="en-US" sz="440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總顧問經理級</a:t>
            </a:r>
            <a:r>
              <a:rPr lang="en-US" altLang="zh-TW" sz="440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40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National Supervising Coordinator</a:t>
            </a:r>
            <a:endParaRPr lang="en-US" b="1" smtClean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487746" y="3463929"/>
            <a:ext cx="5495925" cy="7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</a:pPr>
            <a:r>
              <a:rPr lang="zh-TW" altLang="en-US" sz="280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四個佣金週期共賺取</a:t>
            </a:r>
            <a:r>
              <a:rPr lang="en-US" sz="280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HK$76,600*</a:t>
            </a:r>
          </a:p>
          <a:p>
            <a:pPr algn="ctr" fontAlgn="base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HK$76,600 in 4 Commission weeks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55563" y="4171951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80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*</a:t>
            </a:r>
            <a:r>
              <a:rPr lang="zh-TW" altLang="en-US" sz="80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本簡報中提到的收入等級純屬舉例說明，無意代表美安香港超連鎖™店主的一般收入，也無意表示任何超連鎖™店主皆可賺取同等收入。美安香港超連鎖™店主的成功與否，取決於其在發展事業時的努力、才能與投入程度。</a:t>
            </a:r>
            <a:r>
              <a:rPr lang="en-US" sz="800" b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UnFranchise ™Owner</a:t>
            </a:r>
            <a:r>
              <a:rPr lang="en-US" sz="800" b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, nor are they intended to represent that any given Independent </a:t>
            </a:r>
            <a:r>
              <a:rPr lang="en-US" altLang="zh-TW" sz="800" b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UnFranchise ™ Owner</a:t>
            </a:r>
            <a:r>
              <a:rPr lang="en-US" sz="800" b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will earn income in that amount. The success of any Market Hong Kong Independent </a:t>
            </a:r>
            <a:r>
              <a:rPr lang="en-US" altLang="zh-TW" sz="800" b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UnFranchise ™ Owner</a:t>
            </a:r>
            <a:r>
              <a:rPr lang="en-US" sz="800" b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will depend upon the amount of hard work, talent, and dedication which he or she devotes to building his or her Market Hong Kong Business.</a:t>
            </a:r>
            <a:endParaRPr lang="en-US" sz="800" smtClean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7654" name="Title 1"/>
          <p:cNvSpPr>
            <a:spLocks noGrp="1"/>
          </p:cNvSpPr>
          <p:nvPr>
            <p:ph type="ctrTitle"/>
          </p:nvPr>
        </p:nvSpPr>
        <p:spPr>
          <a:xfrm>
            <a:off x="820738" y="-171449"/>
            <a:ext cx="7772400" cy="1103313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主管超連鎖™店主計劃之實踐</a:t>
            </a:r>
            <a:endParaRPr lang="en-US" sz="3600" b="1" dirty="0">
              <a:solidFill>
                <a:srgbClr val="0099CC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048000" y="1287467"/>
            <a:ext cx="637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smtClean="0">
                <a:solidFill>
                  <a:srgbClr val="33CCFF"/>
                </a:solidFill>
                <a:latin typeface="Calibri"/>
                <a:ea typeface="Heiti TC Light"/>
                <a:cs typeface="Calibri"/>
              </a:rPr>
              <a:t>Kawae Cheung</a:t>
            </a:r>
          </a:p>
        </p:txBody>
      </p:sp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24756" r="12712" b="22527"/>
          <a:stretch>
            <a:fillRect/>
          </a:stretch>
        </p:blipFill>
        <p:spPr bwMode="auto">
          <a:xfrm>
            <a:off x="7926396" y="4095750"/>
            <a:ext cx="107473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3"/>
          <p:cNvSpPr>
            <a:spLocks noChangeArrowheads="1"/>
          </p:cNvSpPr>
          <p:nvPr/>
        </p:nvSpPr>
        <p:spPr bwMode="auto">
          <a:xfrm>
            <a:off x="2286000" y="598492"/>
            <a:ext cx="4924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dirty="0" smtClean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Implementation of Master UFO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11358" r="22638" b="40586"/>
          <a:stretch/>
        </p:blipFill>
        <p:spPr>
          <a:xfrm>
            <a:off x="909541" y="1029159"/>
            <a:ext cx="2119417" cy="314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ctrTitle"/>
          </p:nvPr>
        </p:nvSpPr>
        <p:spPr>
          <a:xfrm>
            <a:off x="0" y="1598617"/>
            <a:ext cx="9144000" cy="1101725"/>
          </a:xfrm>
        </p:spPr>
        <p:txBody>
          <a:bodyPr/>
          <a:lstStyle/>
          <a:p>
            <a:r>
              <a:rPr lang="zh-HK" sz="9600" dirty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有效</a:t>
            </a:r>
            <a:r>
              <a:rPr lang="en-US" sz="9600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9600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zh-HK" sz="9600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保證成功</a:t>
            </a:r>
            <a:r>
              <a:rPr lang="en-US" sz="9600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UFO</a:t>
            </a:r>
            <a:r>
              <a:rPr lang="zh-HK" sz="9600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班</a:t>
            </a:r>
            <a:r>
              <a:rPr lang="en-US" sz="9600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9600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b="1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UFO classes to ensure success</a:t>
            </a:r>
            <a:endParaRPr lang="zh-HK" dirty="0">
              <a:solidFill>
                <a:srgbClr val="FFFF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5843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5844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2"/>
          <p:cNvSpPr>
            <a:spLocks noGrp="1"/>
          </p:cNvSpPr>
          <p:nvPr>
            <p:ph idx="1"/>
          </p:nvPr>
        </p:nvSpPr>
        <p:spPr>
          <a:xfrm>
            <a:off x="685800" y="285750"/>
            <a:ext cx="7772400" cy="3086100"/>
          </a:xfrm>
        </p:spPr>
        <p:txBody>
          <a:bodyPr/>
          <a:lstStyle/>
          <a:p>
            <a:pPr algn="ctr"/>
            <a:r>
              <a:rPr lang="zh-HK" sz="6600">
                <a:latin typeface="Calibri"/>
                <a:ea typeface="Heiti TC Light"/>
                <a:cs typeface="Calibri"/>
              </a:rPr>
              <a:t>學</a:t>
            </a:r>
            <a:r>
              <a:rPr lang="en-US" sz="6600">
                <a:latin typeface="Calibri"/>
                <a:ea typeface="Heiti TC Light"/>
                <a:cs typeface="Calibri"/>
              </a:rPr>
              <a:t>-</a:t>
            </a:r>
            <a:r>
              <a:rPr lang="zh-HK" sz="6600">
                <a:latin typeface="Calibri"/>
                <a:ea typeface="Heiti TC Light"/>
                <a:cs typeface="Calibri"/>
              </a:rPr>
              <a:t>一起學 </a:t>
            </a:r>
            <a:r>
              <a:rPr lang="en-US" sz="4400">
                <a:latin typeface="Calibri"/>
                <a:ea typeface="Heiti TC Light"/>
                <a:cs typeface="Calibri"/>
              </a:rPr>
              <a:t>Learn</a:t>
            </a:r>
          </a:p>
          <a:p>
            <a:pPr algn="ctr"/>
            <a:r>
              <a:rPr lang="zh-HK" sz="6600">
                <a:latin typeface="Calibri"/>
                <a:ea typeface="Heiti TC Light"/>
                <a:cs typeface="Calibri"/>
              </a:rPr>
              <a:t>練</a:t>
            </a:r>
            <a:r>
              <a:rPr lang="en-US" sz="6600">
                <a:latin typeface="Calibri"/>
                <a:ea typeface="Heiti TC Light"/>
                <a:cs typeface="Calibri"/>
              </a:rPr>
              <a:t>-</a:t>
            </a:r>
            <a:r>
              <a:rPr lang="zh-HK" sz="6600">
                <a:latin typeface="Calibri"/>
                <a:ea typeface="Heiti TC Light"/>
                <a:cs typeface="Calibri"/>
              </a:rPr>
              <a:t>一起練 </a:t>
            </a:r>
            <a:r>
              <a:rPr lang="en-US" sz="4400">
                <a:latin typeface="Calibri"/>
                <a:ea typeface="Heiti TC Light"/>
                <a:cs typeface="Calibri"/>
              </a:rPr>
              <a:t>Practice</a:t>
            </a:r>
          </a:p>
          <a:p>
            <a:pPr algn="ctr"/>
            <a:r>
              <a:rPr lang="zh-HK" sz="6600">
                <a:latin typeface="Calibri"/>
                <a:ea typeface="Heiti TC Light"/>
                <a:cs typeface="Calibri"/>
              </a:rPr>
              <a:t>做</a:t>
            </a:r>
            <a:r>
              <a:rPr lang="en-US" sz="6600">
                <a:latin typeface="Calibri"/>
                <a:ea typeface="Heiti TC Light"/>
                <a:cs typeface="Calibri"/>
              </a:rPr>
              <a:t>-</a:t>
            </a:r>
            <a:r>
              <a:rPr lang="zh-HK" sz="6600">
                <a:latin typeface="Calibri"/>
                <a:ea typeface="Heiti TC Light"/>
                <a:cs typeface="Calibri"/>
              </a:rPr>
              <a:t>一起做 </a:t>
            </a:r>
            <a:r>
              <a:rPr lang="en-US" sz="4400">
                <a:latin typeface="Calibri"/>
                <a:ea typeface="Heiti TC Light"/>
                <a:cs typeface="Calibri"/>
              </a:rPr>
              <a:t>Action</a:t>
            </a:r>
          </a:p>
          <a:p>
            <a:pPr algn="ctr">
              <a:buFontTx/>
              <a:buNone/>
            </a:pPr>
            <a:r>
              <a:rPr lang="en-US" sz="4400">
                <a:latin typeface="Calibri"/>
                <a:ea typeface="Heiti TC Light"/>
                <a:cs typeface="Calibri"/>
              </a:rPr>
              <a:t>together</a:t>
            </a:r>
            <a:endParaRPr lang="zh-HK" sz="4400">
              <a:latin typeface="Calibri"/>
              <a:ea typeface="Heiti TC Light"/>
              <a:cs typeface="Calibri"/>
            </a:endParaRPr>
          </a:p>
        </p:txBody>
      </p:sp>
      <p:sp>
        <p:nvSpPr>
          <p:cNvPr id="36867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6868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內容版面配置區 2"/>
          <p:cNvSpPr>
            <a:spLocks noGrp="1"/>
          </p:cNvSpPr>
          <p:nvPr>
            <p:ph idx="1"/>
          </p:nvPr>
        </p:nvSpPr>
        <p:spPr>
          <a:xfrm>
            <a:off x="1905000" y="1504950"/>
            <a:ext cx="7772400" cy="30861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HK" sz="48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練</a:t>
            </a:r>
            <a:r>
              <a:rPr lang="zh-HK" sz="4800">
                <a:latin typeface="Calibri"/>
                <a:ea typeface="Heiti TC Light"/>
                <a:cs typeface="Calibri"/>
              </a:rPr>
              <a:t>習、練習</a:t>
            </a:r>
            <a:r>
              <a:rPr lang="en-US" sz="4800">
                <a:latin typeface="Calibri"/>
                <a:ea typeface="Heiti TC Light"/>
                <a:cs typeface="Calibri"/>
              </a:rPr>
              <a:t> </a:t>
            </a:r>
            <a:r>
              <a:rPr lang="zh-HK" sz="4800">
                <a:latin typeface="Calibri"/>
                <a:ea typeface="Heiti TC Light"/>
                <a:cs typeface="Calibri"/>
              </a:rPr>
              <a:t>、再練習</a:t>
            </a:r>
            <a:endParaRPr lang="en-US" sz="4800">
              <a:latin typeface="Calibri"/>
              <a:ea typeface="Heiti TC Light"/>
              <a:cs typeface="Calibri"/>
            </a:endParaRPr>
          </a:p>
          <a:p>
            <a:pPr marL="0" indent="0">
              <a:buFontTx/>
              <a:buNone/>
            </a:pPr>
            <a:r>
              <a:rPr lang="zh-HK" sz="48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一</a:t>
            </a:r>
            <a:r>
              <a:rPr lang="zh-HK" sz="4800">
                <a:latin typeface="Calibri"/>
                <a:ea typeface="Heiti TC Light"/>
                <a:cs typeface="Calibri"/>
              </a:rPr>
              <a:t>起練習、</a:t>
            </a:r>
            <a:endParaRPr lang="en-US" sz="4800">
              <a:latin typeface="Calibri"/>
              <a:ea typeface="Heiti TC Light"/>
              <a:cs typeface="Calibri"/>
            </a:endParaRPr>
          </a:p>
          <a:p>
            <a:pPr marL="0" indent="0">
              <a:buFontTx/>
              <a:buNone/>
            </a:pPr>
            <a:r>
              <a:rPr lang="zh-HK" sz="48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再</a:t>
            </a:r>
            <a:r>
              <a:rPr lang="zh-HK" sz="4800">
                <a:latin typeface="Calibri"/>
                <a:ea typeface="Heiti TC Light"/>
                <a:cs typeface="Calibri"/>
              </a:rPr>
              <a:t>練習、再一起練習</a:t>
            </a:r>
            <a:endParaRPr lang="en-US" sz="4800">
              <a:latin typeface="Calibri"/>
              <a:ea typeface="Heiti TC Light"/>
              <a:cs typeface="Calibri"/>
            </a:endParaRPr>
          </a:p>
          <a:p>
            <a:pPr marL="0" indent="0">
              <a:buFontTx/>
              <a:buNone/>
            </a:pPr>
            <a:r>
              <a:rPr lang="en-US" sz="3200">
                <a:latin typeface="Calibri"/>
                <a:ea typeface="Heiti TC Light"/>
                <a:cs typeface="Calibri"/>
              </a:rPr>
              <a:t>Practice together again and again</a:t>
            </a:r>
            <a:endParaRPr lang="zh-HK" sz="3200">
              <a:latin typeface="Calibri"/>
              <a:ea typeface="Heiti TC Light"/>
              <a:cs typeface="Calibri"/>
            </a:endParaRPr>
          </a:p>
        </p:txBody>
      </p:sp>
      <p:sp>
        <p:nvSpPr>
          <p:cNvPr id="37891" name="矩形 1"/>
          <p:cNvSpPr>
            <a:spLocks noChangeArrowheads="1"/>
          </p:cNvSpPr>
          <p:nvPr/>
        </p:nvSpPr>
        <p:spPr bwMode="auto">
          <a:xfrm>
            <a:off x="2338030" y="-19050"/>
            <a:ext cx="480131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6000" smtClean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保證成功</a:t>
            </a:r>
            <a:r>
              <a:rPr lang="zh-TW" altLang="en-US" sz="6000" smtClean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關鍵</a:t>
            </a:r>
            <a:r>
              <a:rPr lang="en-US" sz="6000" smtClean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The key to ensure success</a:t>
            </a:r>
            <a:endParaRPr lang="zh-HK" altLang="en-US" sz="320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/>
          <a:stretch>
            <a:fillRect/>
          </a:stretch>
        </p:blipFill>
        <p:spPr bwMode="auto">
          <a:xfrm>
            <a:off x="4991108" y="2343151"/>
            <a:ext cx="406241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2124636" y="133350"/>
            <a:ext cx="49090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態度與知識</a:t>
            </a:r>
            <a:endParaRPr lang="en-US" altLang="zh-TW" sz="4800" b="1" smtClean="0">
              <a:solidFill>
                <a:srgbClr val="1F2773"/>
              </a:solidFill>
              <a:latin typeface="Calibri"/>
              <a:ea typeface="Heiti TC Light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Attitude &amp; Knowledge</a:t>
            </a:r>
            <a:endParaRPr lang="zh-TW" altLang="en-US" sz="4800" b="1" smtClean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8916" name="矩形 1"/>
          <p:cNvSpPr>
            <a:spLocks noChangeArrowheads="1"/>
          </p:cNvSpPr>
          <p:nvPr/>
        </p:nvSpPr>
        <p:spPr bwMode="auto">
          <a:xfrm>
            <a:off x="381000" y="1657350"/>
            <a:ext cx="475968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目標</a:t>
            </a:r>
            <a:r>
              <a:rPr 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: </a:t>
            </a:r>
            <a:r>
              <a:rPr lang="zh-HK" alt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企業家思維</a:t>
            </a:r>
            <a:endParaRPr lang="en-US" sz="36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明白、懂得、相信</a:t>
            </a:r>
            <a:endParaRPr lang="en-US" sz="36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Shop.com</a:t>
            </a:r>
            <a:r>
              <a:rPr lang="zh-HK" alt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永續收入</a:t>
            </a:r>
            <a:endParaRPr lang="en-US" sz="36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Goal: Entrepreneur’s mindset,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understand, believe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Shop.com’s sustainable income</a:t>
            </a:r>
            <a:endParaRPr lang="zh-HK" altLang="en-US" sz="28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>
              <a:latin typeface="Calibri" charset="0"/>
              <a:ea typeface="新細明體" charset="0"/>
              <a:cs typeface="新細明體" charset="0"/>
            </a:endParaRPr>
          </a:p>
        </p:txBody>
      </p:sp>
      <p:pic>
        <p:nvPicPr>
          <p:cNvPr id="39940" name="Picture 2" descr="C:\Users\Kawae\AppData\Local\Microsoft\Windows\Temporary Internet Files\Content.IE5\9ZZ52XUE\IMG_1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5219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 descr="C:\Users\Kawae\AppData\Local\Microsoft\Windows\Temporary Internet Files\Content.IE5\9ZZ52XUE\IMG_1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5148263" y="2806700"/>
            <a:ext cx="399256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946209" y="133350"/>
            <a:ext cx="74357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目標與目標宣言</a:t>
            </a:r>
            <a:endParaRPr lang="en-US" altLang="zh-TW" sz="4800" b="1" smtClean="0">
              <a:solidFill>
                <a:srgbClr val="1F2773"/>
              </a:solidFill>
              <a:latin typeface="Calibri"/>
              <a:ea typeface="Heiti TC Light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Goals And A Goal Statement</a:t>
            </a:r>
            <a:endParaRPr lang="zh-TW" altLang="en-US" sz="4800" b="1" smtClean="0">
              <a:solidFill>
                <a:srgbClr val="1F2773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0964" name="矩形 2"/>
          <p:cNvSpPr>
            <a:spLocks noChangeArrowheads="1"/>
          </p:cNvSpPr>
          <p:nvPr/>
        </p:nvSpPr>
        <p:spPr bwMode="auto">
          <a:xfrm>
            <a:off x="381006" y="1962154"/>
            <a:ext cx="5381625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目標</a:t>
            </a:r>
            <a:r>
              <a:rPr 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:</a:t>
            </a:r>
            <a:r>
              <a:rPr lang="zh-HK" alt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知道自己想要甚麼，相信自己做得到</a:t>
            </a:r>
            <a:endParaRPr lang="en-US" sz="36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Define Your Dreams…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Define Your Purpose…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 txBox="1">
            <a:spLocks noGrp="1"/>
          </p:cNvSpPr>
          <p:nvPr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pPr eaLnBrk="1" hangingPunct="1"/>
            <a:r>
              <a:rPr lang="zh-CN" altLang="en-US" b="1" dirty="0">
                <a:latin typeface="Calibri"/>
                <a:ea typeface="Heiti TC Light"/>
                <a:cs typeface="Calibri"/>
              </a:rPr>
              <a:t>確認目標</a:t>
            </a:r>
            <a:endParaRPr lang="en-US" b="1" dirty="0">
              <a:latin typeface="Calibri"/>
              <a:ea typeface="Heiti TC Light"/>
              <a:cs typeface="Calibri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5566"/>
            <a:ext cx="4267200" cy="2703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zh-CN" altLang="en-US" sz="2200" dirty="0">
                <a:latin typeface="Calibri"/>
                <a:ea typeface="Heiti TC Light"/>
                <a:cs typeface="Calibri"/>
              </a:rPr>
              <a:t>生活</a:t>
            </a:r>
            <a:r>
              <a:rPr lang="en-US" sz="2400" dirty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zh-CN" altLang="en-US" sz="2000" dirty="0">
                <a:latin typeface="Calibri"/>
                <a:ea typeface="Heiti TC Light"/>
                <a:cs typeface="Calibri"/>
              </a:rPr>
              <a:t>房屋</a:t>
            </a:r>
            <a:r>
              <a:rPr lang="en-US" sz="2000" dirty="0">
                <a:latin typeface="Calibri"/>
                <a:ea typeface="Heiti TC Light"/>
                <a:cs typeface="Calibri"/>
              </a:rPr>
              <a:t>/</a:t>
            </a:r>
            <a:r>
              <a:rPr lang="zh-CN" altLang="en-US" sz="2000" dirty="0">
                <a:latin typeface="Calibri"/>
                <a:ea typeface="Heiti TC Light"/>
                <a:cs typeface="Calibri"/>
              </a:rPr>
              <a:t>附加裝置</a:t>
            </a:r>
            <a:r>
              <a:rPr lang="en-US" sz="2000" dirty="0">
                <a:latin typeface="Calibri"/>
                <a:ea typeface="Heiti TC Light"/>
                <a:cs typeface="Calibri"/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zh-CN" altLang="en-US" sz="2000" dirty="0">
                <a:latin typeface="Calibri"/>
                <a:ea typeface="Heiti TC Light"/>
                <a:cs typeface="Calibri"/>
              </a:rPr>
              <a:t>汽車，第二輛汽車</a:t>
            </a:r>
            <a:r>
              <a:rPr lang="en-US" sz="2000" dirty="0">
                <a:latin typeface="Calibri"/>
                <a:ea typeface="Heiti TC Light"/>
                <a:cs typeface="Calibri"/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zh-CN" altLang="en-US" sz="2000" dirty="0">
                <a:latin typeface="Calibri"/>
                <a:ea typeface="Heiti TC Light"/>
                <a:cs typeface="Calibri"/>
              </a:rPr>
              <a:t>電視，電腦，服裝，首飾</a:t>
            </a:r>
            <a:r>
              <a:rPr lang="en-US" sz="2000" dirty="0">
                <a:latin typeface="Calibri"/>
                <a:ea typeface="Heiti TC Light"/>
                <a:cs typeface="Calibri"/>
              </a:rPr>
              <a:t>…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	</a:t>
            </a:r>
            <a:r>
              <a:rPr lang="en-US" sz="2400" dirty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zh-CN" altLang="en-US" sz="2200" dirty="0">
                <a:latin typeface="Calibri"/>
                <a:ea typeface="Heiti TC Light"/>
                <a:cs typeface="Calibri"/>
              </a:rPr>
              <a:t>學習</a:t>
            </a:r>
            <a:endParaRPr lang="en-US" sz="2200" dirty="0">
              <a:latin typeface="Calibri"/>
              <a:ea typeface="Heiti TC Light"/>
              <a:cs typeface="Calibri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zh-CN" altLang="en-US" sz="2000" dirty="0">
                <a:latin typeface="Calibri"/>
                <a:ea typeface="Heiti TC Light"/>
                <a:cs typeface="Calibri"/>
              </a:rPr>
              <a:t>第二語言，樂器</a:t>
            </a:r>
            <a:r>
              <a:rPr lang="en-US" sz="2000" dirty="0">
                <a:latin typeface="Calibri"/>
                <a:ea typeface="Heiti TC Light"/>
                <a:cs typeface="Calibri"/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zh-CN" altLang="en-US" sz="2000" dirty="0">
                <a:latin typeface="Calibri"/>
                <a:ea typeface="Heiti TC Light"/>
                <a:cs typeface="Calibri"/>
              </a:rPr>
              <a:t>烹飪，開飛機，潛水</a:t>
            </a:r>
            <a:r>
              <a:rPr lang="en-US" sz="2000" dirty="0">
                <a:latin typeface="Calibri"/>
                <a:ea typeface="Heiti TC Light"/>
                <a:cs typeface="Calibri"/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zh-CN" altLang="en-US" sz="2000" dirty="0">
                <a:latin typeface="Calibri"/>
                <a:ea typeface="Heiti TC Light"/>
                <a:cs typeface="Calibri"/>
              </a:rPr>
              <a:t>新技能，新嗜好</a:t>
            </a:r>
            <a:r>
              <a:rPr lang="en-US" sz="2000" dirty="0">
                <a:latin typeface="Calibri"/>
                <a:ea typeface="Heiti TC Light"/>
                <a:cs typeface="Calibri"/>
              </a:rPr>
              <a:t>…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</a:pPr>
            <a:endParaRPr lang="en-US" sz="2000" dirty="0">
              <a:solidFill>
                <a:srgbClr val="FFFF66"/>
              </a:solidFill>
              <a:latin typeface="Calibri"/>
              <a:ea typeface="Heiti TC Light"/>
              <a:cs typeface="Calibri"/>
            </a:endParaRP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</a:pPr>
            <a:endParaRPr lang="en-US" sz="2000" dirty="0">
              <a:solidFill>
                <a:srgbClr val="FFFF66"/>
              </a:solidFill>
              <a:latin typeface="Calibri"/>
              <a:ea typeface="Heiti TC Light"/>
              <a:cs typeface="Calibri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>
              <a:latin typeface="Calibri"/>
              <a:ea typeface="Heiti TC Light"/>
              <a:cs typeface="Calibri"/>
            </a:endParaRP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4800600" y="843560"/>
            <a:ext cx="3962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§"/>
            </a:pPr>
            <a:r>
              <a:rPr lang="zh-CN" altLang="en-US" sz="2200" b="1" dirty="0" smtClean="0">
                <a:solidFill>
                  <a:srgbClr val="FFFF99"/>
                </a:solidFill>
                <a:latin typeface="Calibri"/>
                <a:ea typeface="Heiti TC Light"/>
                <a:cs typeface="Calibri"/>
              </a:rPr>
              <a:t>關愛</a:t>
            </a:r>
            <a:endParaRPr lang="en-US" sz="2200" b="1" dirty="0" smtClean="0">
              <a:solidFill>
                <a:srgbClr val="FFFF99"/>
              </a:solidFill>
              <a:latin typeface="Calibri"/>
              <a:ea typeface="Heiti TC Light"/>
              <a:cs typeface="Calibri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§"/>
            </a:pPr>
            <a:r>
              <a:rPr lang="zh-CN" altLang="en-US" sz="2000" b="1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給配偶送禮，浪漫週末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…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§"/>
            </a:pPr>
            <a:r>
              <a:rPr lang="zh-CN" altLang="en-US" sz="2000" b="1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給親朋好友送禮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…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None/>
            </a:pPr>
            <a:endParaRPr lang="en-US" sz="2000" b="1" dirty="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None/>
            </a:pPr>
            <a:endParaRPr lang="en-US" sz="2000" b="1" dirty="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§"/>
            </a:pPr>
            <a:r>
              <a:rPr lang="zh-CN" altLang="en-US" sz="2200" b="1" dirty="0" smtClean="0">
                <a:solidFill>
                  <a:srgbClr val="FFFF99"/>
                </a:solidFill>
                <a:latin typeface="Calibri"/>
                <a:ea typeface="Heiti TC Light"/>
                <a:cs typeface="Calibri"/>
              </a:rPr>
              <a:t>貢獻</a:t>
            </a:r>
            <a:endParaRPr lang="en-US" sz="2000" b="1" dirty="0" smtClean="0">
              <a:solidFill>
                <a:srgbClr val="FFFF99"/>
              </a:solidFill>
              <a:latin typeface="Calibri"/>
              <a:ea typeface="Heiti TC Light"/>
              <a:cs typeface="Calibri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§"/>
            </a:pPr>
            <a:r>
              <a:rPr lang="zh-CN" altLang="en-US" sz="2000" b="1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建立基金、獎學金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…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§"/>
            </a:pPr>
            <a:r>
              <a:rPr lang="zh-CN" altLang="en-US" sz="2000" b="1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幫助他人，慈善事業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…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§"/>
            </a:pPr>
            <a:r>
              <a:rPr lang="zh-CN" altLang="en-US" sz="2000" b="1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教育，動物救援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…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None/>
            </a:pPr>
            <a:r>
              <a:rPr lang="en-US" sz="2400" b="1" dirty="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			</a:t>
            </a:r>
            <a:endParaRPr lang="en-US" sz="2400" b="1" dirty="0" smtClean="0">
              <a:solidFill>
                <a:srgbClr val="FFFF99"/>
              </a:solidFill>
              <a:latin typeface="Calibri"/>
              <a:ea typeface="Heiti TC Light"/>
              <a:cs typeface="Calibri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endParaRPr lang="en-US" sz="2400" b="1" dirty="0" smtClean="0">
              <a:solidFill>
                <a:srgbClr val="FFFF99"/>
              </a:solidFill>
              <a:latin typeface="Calibri"/>
              <a:ea typeface="Heiti TC Light"/>
              <a:cs typeface="Calibri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endParaRPr lang="en-US" sz="2400" b="1" dirty="0" smtClean="0">
              <a:solidFill>
                <a:srgbClr val="FFFF99"/>
              </a:solidFill>
              <a:latin typeface="Calibri"/>
              <a:ea typeface="Heiti TC Light"/>
              <a:cs typeface="Calibri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endParaRPr lang="en-US" sz="2400" b="1" dirty="0" smtClean="0">
              <a:solidFill>
                <a:srgbClr val="FFFF99"/>
              </a:solidFill>
              <a:latin typeface="Calibri"/>
              <a:ea typeface="Heiti TC Light"/>
              <a:cs typeface="Calibri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endParaRPr lang="en-US" sz="2000" b="1" dirty="0" smtClean="0">
              <a:solidFill>
                <a:srgbClr val="FFFF99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828800" y="4189415"/>
            <a:ext cx="5750292" cy="89255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en-US" sz="2600" dirty="0" smtClean="0">
                <a:latin typeface="Calibri"/>
                <a:ea typeface="Heiti TC Light"/>
                <a:cs typeface="Calibri"/>
              </a:rPr>
              <a:t> </a:t>
            </a:r>
            <a:r>
              <a:rPr lang="zh-CN" altLang="en-US" sz="2600" dirty="0" smtClean="0">
                <a:latin typeface="Calibri"/>
                <a:ea typeface="Heiti TC Light"/>
                <a:cs typeface="Calibri"/>
              </a:rPr>
              <a:t>列出短期目標、中期目標和長期目標</a:t>
            </a:r>
            <a:r>
              <a:rPr lang="en-US" sz="2600" dirty="0" smtClean="0">
                <a:latin typeface="Calibri"/>
                <a:ea typeface="Heiti TC Light"/>
                <a:cs typeface="Calibri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en-US" sz="2600" dirty="0" smtClean="0">
                <a:latin typeface="Calibri"/>
                <a:ea typeface="Heiti TC Light"/>
                <a:cs typeface="Calibri"/>
              </a:rPr>
              <a:t> </a:t>
            </a:r>
            <a:r>
              <a:rPr lang="zh-TW" altLang="en-US" sz="2600" dirty="0" smtClean="0">
                <a:latin typeface="Calibri"/>
                <a:ea typeface="Heiti TC Light"/>
                <a:cs typeface="Calibri"/>
              </a:rPr>
              <a:t>依可達成順序列出所有目標</a:t>
            </a:r>
            <a:endParaRPr lang="en-US" sz="2600" dirty="0" smtClean="0">
              <a:latin typeface="Calibri"/>
              <a:ea typeface="Heiti TC Light"/>
              <a:cs typeface="Calibri"/>
            </a:endParaRPr>
          </a:p>
        </p:txBody>
      </p:sp>
      <p:sp>
        <p:nvSpPr>
          <p:cNvPr id="6478855" name="Line 7"/>
          <p:cNvSpPr>
            <a:spLocks noChangeShapeType="1"/>
          </p:cNvSpPr>
          <p:nvPr/>
        </p:nvSpPr>
        <p:spPr bwMode="auto">
          <a:xfrm>
            <a:off x="4495800" y="914400"/>
            <a:ext cx="0" cy="32004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6478856" name="Line 8"/>
          <p:cNvSpPr>
            <a:spLocks noChangeShapeType="1"/>
          </p:cNvSpPr>
          <p:nvPr/>
        </p:nvSpPr>
        <p:spPr bwMode="auto">
          <a:xfrm flipV="1">
            <a:off x="838200" y="2419350"/>
            <a:ext cx="73914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pic>
        <p:nvPicPr>
          <p:cNvPr id="19" name="Picture 4" descr="b32_hand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2303" y="805306368"/>
            <a:ext cx="2147482688" cy="16106127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b32_jesus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2303" y="805306368"/>
            <a:ext cx="2147482688" cy="16106127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4035" name="頁尾版面配置區 2"/>
          <p:cNvSpPr>
            <a:spLocks noGrp="1"/>
          </p:cNvSpPr>
          <p:nvPr>
            <p:ph type="ftr" sz="quarter" idx="11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4036" name="矩形 3"/>
          <p:cNvSpPr>
            <a:spLocks noChangeArrowheads="1"/>
          </p:cNvSpPr>
          <p:nvPr/>
        </p:nvSpPr>
        <p:spPr bwMode="auto">
          <a:xfrm>
            <a:off x="1609368" y="438150"/>
            <a:ext cx="577604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6000" smtClean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練習</a:t>
            </a:r>
            <a:r>
              <a:rPr lang="en-US" sz="3600" smtClean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Practice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6000" smtClean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持續每天宣讀</a:t>
            </a:r>
            <a:endParaRPr lang="en-US" sz="6000" smtClean="0">
              <a:solidFill>
                <a:srgbClr val="FFFF00"/>
              </a:solidFill>
              <a:latin typeface="Calibri"/>
              <a:ea typeface="Heiti TC Light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Read it Everyday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6000" smtClean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加強內在力量</a:t>
            </a:r>
            <a:endParaRPr lang="en-US" sz="6000" smtClean="0">
              <a:solidFill>
                <a:srgbClr val="FFFF00"/>
              </a:solidFill>
              <a:latin typeface="Calibri"/>
              <a:ea typeface="Heiti TC Light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Strengthen the inner strength</a:t>
            </a:r>
            <a:endParaRPr lang="zh-HK" altLang="en-US" sz="3600" smtClean="0">
              <a:solidFill>
                <a:srgbClr val="FFFF00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7"/>
          <a:stretch>
            <a:fillRect/>
          </a:stretch>
        </p:blipFill>
        <p:spPr bwMode="auto">
          <a:xfrm>
            <a:off x="5057775" y="2038352"/>
            <a:ext cx="408305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矩形 1"/>
          <p:cNvSpPr>
            <a:spLocks noChangeArrowheads="1"/>
          </p:cNvSpPr>
          <p:nvPr/>
        </p:nvSpPr>
        <p:spPr bwMode="auto">
          <a:xfrm>
            <a:off x="457208" y="1735138"/>
            <a:ext cx="4600575" cy="304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目標</a:t>
            </a:r>
            <a:r>
              <a:rPr 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:</a:t>
            </a:r>
            <a:r>
              <a:rPr lang="zh-HK" alt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基本十</a:t>
            </a:r>
            <a:endParaRPr lang="en-US" sz="48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   450BV/</a:t>
            </a:r>
            <a:r>
              <a:rPr lang="zh-HK" alt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月</a:t>
            </a:r>
            <a:endParaRPr lang="en-US" sz="48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Goals: Create a “repeat customer base” of 10 customers that each purchase 450 BV of products monthly.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0" y="-19050"/>
            <a:ext cx="9144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零售</a:t>
            </a:r>
            <a:endParaRPr lang="en-US" altLang="zh-TW" sz="7200" b="1" smtClean="0">
              <a:solidFill>
                <a:srgbClr val="1F2773"/>
              </a:solidFill>
              <a:latin typeface="Calibri"/>
              <a:ea typeface="Heiti TC Light"/>
              <a:cs typeface="Calibri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Retailing</a:t>
            </a:r>
            <a:endParaRPr lang="zh-TW" altLang="en-US" sz="3600" b="1" smtClean="0">
              <a:solidFill>
                <a:srgbClr val="1F2773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 txBox="1">
            <a:spLocks noGrp="1"/>
          </p:cNvSpPr>
          <p:nvPr/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09600"/>
            <a:ext cx="7772400" cy="3714750"/>
          </a:xfrm>
        </p:spPr>
        <p:txBody>
          <a:bodyPr/>
          <a:lstStyle/>
          <a:p>
            <a:pPr eaLnBrk="1" hangingPunct="1">
              <a:spcAft>
                <a:spcPct val="150000"/>
              </a:spcAft>
            </a:pPr>
            <a:r>
              <a:rPr lang="zh-HK" sz="60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練習</a:t>
            </a:r>
            <a:r>
              <a:rPr lang="zh-TW" altLang="en-US" sz="60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60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Practice</a:t>
            </a:r>
            <a: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zh-HK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分享產品知識、</a:t>
            </a:r>
            <a: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zh-HK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分享產品</a:t>
            </a:r>
            <a:r>
              <a:rPr lang="zh-TW" alt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體</a:t>
            </a:r>
            <a:r>
              <a:rPr lang="zh-HK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驗、</a:t>
            </a:r>
            <a: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zh-HK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分享產品見証。</a:t>
            </a:r>
            <a: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en-US" sz="36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Share products’ knowledge, experiences and testimonials.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</p:spPr>
        <p:txBody>
          <a:bodyPr/>
          <a:lstStyle/>
          <a:p>
            <a:r>
              <a:rPr lang="zh-HK" sz="5400" dirty="0" smtClean="0">
                <a:latin typeface="Calibri"/>
                <a:ea typeface="Heiti TC Light"/>
                <a:cs typeface="Calibri"/>
              </a:rPr>
              <a:t>如何</a:t>
            </a:r>
            <a:r>
              <a:rPr lang="zh-HK" altLang="en-US" sz="5400" dirty="0">
                <a:latin typeface="Calibri"/>
                <a:ea typeface="Heiti TC Light"/>
                <a:cs typeface="Calibri"/>
              </a:rPr>
              <a:t>有效</a:t>
            </a:r>
            <a:r>
              <a:rPr lang="zh-HK" sz="5400" dirty="0" smtClean="0">
                <a:latin typeface="Calibri"/>
                <a:ea typeface="Heiti TC Light"/>
                <a:cs typeface="Calibri"/>
              </a:rPr>
              <a:t>執行</a:t>
            </a:r>
            <a:r>
              <a:rPr lang="en-US" sz="5400" dirty="0">
                <a:latin typeface="Calibri"/>
                <a:ea typeface="Heiti TC Light"/>
                <a:cs typeface="Calibri"/>
              </a:rPr>
              <a:t>Master UFO </a:t>
            </a:r>
            <a:endParaRPr lang="zh-HK" sz="5400" dirty="0">
              <a:latin typeface="Calibri"/>
              <a:ea typeface="Heiti TC Light"/>
              <a:cs typeface="Calibri"/>
            </a:endParaRPr>
          </a:p>
        </p:txBody>
      </p:sp>
      <p:sp>
        <p:nvSpPr>
          <p:cNvPr id="28675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Heiti TC Light"/>
                <a:cs typeface="Calibri"/>
              </a:rPr>
              <a:t>Kawae</a:t>
            </a:r>
            <a:r>
              <a:rPr lang="en-US" dirty="0">
                <a:latin typeface="Calibri"/>
                <a:ea typeface="Heiti TC Light"/>
                <a:cs typeface="Calibri"/>
              </a:rPr>
              <a:t> Cheung</a:t>
            </a:r>
            <a:endParaRPr lang="zh-HK" dirty="0">
              <a:latin typeface="Calibri"/>
              <a:ea typeface="Heiti TC Light"/>
              <a:cs typeface="Calibri"/>
            </a:endParaRPr>
          </a:p>
        </p:txBody>
      </p:sp>
      <p:sp>
        <p:nvSpPr>
          <p:cNvPr id="28676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8677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8841"/>
            <a:ext cx="9144000" cy="2123658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zh-TW" altLang="en-US" sz="4800" b="1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發掘人選、招募人才</a:t>
            </a:r>
            <a:r>
              <a:rPr lang="en-US" altLang="zh-TW" sz="4800" b="1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800" b="1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</a:br>
            <a:r>
              <a:rPr lang="zh-TW" altLang="en-US" sz="4800" b="1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以及推薦新超連鎖™店主</a:t>
            </a:r>
            <a:r>
              <a:rPr lang="en-US" altLang="zh-TW" sz="4800" b="1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800" b="1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</a:br>
            <a:r>
              <a:rPr lang="en-US" sz="3600" b="1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Prospecting,Recruiting &amp; Sponsoring New UFO</a:t>
            </a:r>
            <a:endParaRPr lang="zh-TW" altLang="en-US" sz="3600" b="1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48131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0"/>
          <a:stretch>
            <a:fillRect/>
          </a:stretch>
        </p:blipFill>
        <p:spPr>
          <a:xfrm>
            <a:off x="4876808" y="2495554"/>
            <a:ext cx="4010025" cy="2214563"/>
          </a:xfrm>
          <a:noFill/>
        </p:spPr>
      </p:pic>
      <p:sp>
        <p:nvSpPr>
          <p:cNvPr id="48132" name="矩形 1"/>
          <p:cNvSpPr>
            <a:spLocks noChangeArrowheads="1"/>
          </p:cNvSpPr>
          <p:nvPr/>
        </p:nvSpPr>
        <p:spPr bwMode="auto">
          <a:xfrm>
            <a:off x="762000" y="2419350"/>
            <a:ext cx="3886200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目標</a:t>
            </a:r>
            <a:r>
              <a:rPr 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:</a:t>
            </a:r>
            <a:r>
              <a:rPr lang="zh-HK" alt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每季</a:t>
            </a:r>
            <a:r>
              <a:rPr 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2</a:t>
            </a:r>
            <a:r>
              <a:rPr lang="zh-HK" alt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位</a:t>
            </a:r>
            <a:endParaRPr lang="en-US" sz="48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Goals: 2 new UFOs quarterly </a:t>
            </a:r>
            <a:endParaRPr lang="zh-HK" altLang="en-US" sz="36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 txBox="1">
            <a:spLocks noGrp="1"/>
          </p:cNvSpPr>
          <p:nvPr/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971550"/>
            <a:ext cx="8153400" cy="3714750"/>
          </a:xfrm>
        </p:spPr>
        <p:txBody>
          <a:bodyPr/>
          <a:lstStyle/>
          <a:p>
            <a:pPr eaLnBrk="1" hangingPunct="1">
              <a:spcAft>
                <a:spcPct val="150000"/>
              </a:spcAft>
            </a:pPr>
            <a:r>
              <a:rPr lang="zh-CN" altLang="en-US" sz="4400" b="1">
                <a:latin typeface="Calibri"/>
                <a:ea typeface="Heiti TC Light"/>
                <a:cs typeface="Calibri"/>
              </a:rPr>
              <a:t>了解發掘人選、招募人才</a:t>
            </a:r>
            <a:r>
              <a:rPr lang="en-US" altLang="zh-CN" sz="4400" b="1">
                <a:latin typeface="Calibri"/>
                <a:ea typeface="Heiti TC Light"/>
                <a:cs typeface="Calibri"/>
              </a:rPr>
              <a:t/>
            </a:r>
            <a:br>
              <a:rPr lang="en-US" altLang="zh-CN" sz="4400" b="1">
                <a:latin typeface="Calibri"/>
                <a:ea typeface="Heiti TC Light"/>
                <a:cs typeface="Calibri"/>
              </a:rPr>
            </a:br>
            <a:r>
              <a:rPr lang="zh-CN" altLang="en-US" sz="4400" b="1">
                <a:latin typeface="Calibri"/>
                <a:ea typeface="Heiti TC Light"/>
                <a:cs typeface="Calibri"/>
              </a:rPr>
              <a:t>以及推薦新超連鎖™店主的全過程</a:t>
            </a:r>
            <a:r>
              <a:rPr lang="en-US" altLang="zh-CN" sz="4400" b="1">
                <a:latin typeface="Calibri"/>
                <a:ea typeface="Heiti TC Light"/>
                <a:cs typeface="Calibri"/>
              </a:rPr>
              <a:t/>
            </a:r>
            <a:br>
              <a:rPr lang="en-US" altLang="zh-CN" sz="4400" b="1">
                <a:latin typeface="Calibri"/>
                <a:ea typeface="Heiti TC Light"/>
                <a:cs typeface="Calibri"/>
              </a:rPr>
            </a:br>
            <a:r>
              <a:rPr lang="en-US" sz="3600" b="1">
                <a:latin typeface="Calibri"/>
                <a:ea typeface="Heiti TC Light"/>
                <a:cs typeface="Calibri"/>
              </a:rPr>
              <a:t>Understanding the Prospecting,</a:t>
            </a:r>
            <a:br>
              <a:rPr lang="en-US" sz="3600" b="1">
                <a:latin typeface="Calibri"/>
                <a:ea typeface="Heiti TC Light"/>
                <a:cs typeface="Calibri"/>
              </a:rPr>
            </a:br>
            <a:r>
              <a:rPr lang="en-US" sz="3600" b="1">
                <a:latin typeface="Calibri"/>
                <a:ea typeface="Heiti TC Light"/>
                <a:cs typeface="Calibri"/>
              </a:rPr>
              <a:t>Recruiting &amp; Sponsoring Process</a:t>
            </a:r>
            <a:br>
              <a:rPr lang="en-US" sz="3600" b="1">
                <a:latin typeface="Calibri"/>
                <a:ea typeface="Heiti TC Light"/>
                <a:cs typeface="Calibri"/>
              </a:rPr>
            </a:br>
            <a:r>
              <a:rPr lang="en-US" sz="4400" b="1"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latin typeface="Calibri"/>
                <a:ea typeface="Heiti TC Light"/>
                <a:cs typeface="Calibri"/>
              </a:rPr>
            </a:br>
            <a:endParaRPr lang="en-US" sz="4400" b="1"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 txBox="1">
            <a:spLocks noGrp="1"/>
          </p:cNvSpPr>
          <p:nvPr/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09600"/>
            <a:ext cx="7772400" cy="3714750"/>
          </a:xfrm>
        </p:spPr>
        <p:txBody>
          <a:bodyPr/>
          <a:lstStyle/>
          <a:p>
            <a:pPr eaLnBrk="1" hangingPunct="1">
              <a:spcAft>
                <a:spcPct val="150000"/>
              </a:spcAft>
            </a:pPr>
            <a:r>
              <a:rPr lang="zh-HK" sz="60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練習 </a:t>
            </a:r>
            <a:r>
              <a:rPr lang="en-US" sz="60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Practice</a:t>
            </a:r>
            <a: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zh-HK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關心朋友、</a:t>
            </a:r>
            <a: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zh-HK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建立關係、</a:t>
            </a:r>
            <a: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zh-HK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聆聽需要。</a:t>
            </a:r>
            <a: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en-US" sz="32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Care for your friends,</a:t>
            </a:r>
            <a:br>
              <a:rPr lang="en-US" sz="32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en-US" sz="32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build relationships, </a:t>
            </a:r>
            <a:br>
              <a:rPr lang="en-US" sz="32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</a:br>
            <a:r>
              <a:rPr lang="en-US" sz="3200" b="1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listen to others’ needs.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 txBox="1">
            <a:spLocks noGrp="1"/>
          </p:cNvSpPr>
          <p:nvPr/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895350"/>
            <a:ext cx="4419600" cy="3714750"/>
          </a:xfrm>
        </p:spPr>
        <p:txBody>
          <a:bodyPr/>
          <a:lstStyle/>
          <a:p>
            <a:pPr eaLnBrk="1" hangingPunct="1">
              <a:spcAft>
                <a:spcPct val="150000"/>
              </a:spcAft>
            </a:pPr>
            <a:r>
              <a:rPr lang="zh-HK" sz="6000" b="1">
                <a:latin typeface="Calibri"/>
                <a:ea typeface="Heiti TC Light"/>
                <a:cs typeface="Calibri"/>
              </a:rPr>
              <a:t>練習</a:t>
            </a:r>
            <a:r>
              <a:rPr lang="en-US" sz="4400" b="1"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latin typeface="Calibri"/>
                <a:ea typeface="Heiti TC Light"/>
                <a:cs typeface="Calibri"/>
              </a:rPr>
            </a:br>
            <a:r>
              <a:rPr lang="zh-HK" sz="4400" b="1">
                <a:latin typeface="Calibri"/>
                <a:ea typeface="Heiti TC Light"/>
                <a:cs typeface="Calibri"/>
              </a:rPr>
              <a:t>甚麼是</a:t>
            </a:r>
            <a:r>
              <a:rPr lang="en-US" sz="4400" b="1">
                <a:latin typeface="Calibri"/>
                <a:ea typeface="Heiti TC Light"/>
                <a:cs typeface="Calibri"/>
              </a:rPr>
              <a:t>Shop.com</a:t>
            </a:r>
            <a:br>
              <a:rPr lang="en-US" sz="4400" b="1">
                <a:latin typeface="Calibri"/>
                <a:ea typeface="Heiti TC Light"/>
                <a:cs typeface="Calibri"/>
              </a:rPr>
            </a:br>
            <a:r>
              <a:rPr lang="zh-HK" sz="4400" b="1">
                <a:latin typeface="Calibri"/>
                <a:ea typeface="Heiti TC Light"/>
                <a:cs typeface="Calibri"/>
              </a:rPr>
              <a:t>為甚麼做</a:t>
            </a:r>
            <a:r>
              <a:rPr lang="en-US" sz="4400" b="1">
                <a:latin typeface="Calibri"/>
                <a:ea typeface="Heiti TC Light"/>
                <a:cs typeface="Calibri"/>
              </a:rPr>
              <a:t>shop.com </a:t>
            </a:r>
            <a:br>
              <a:rPr lang="en-US" sz="4400" b="1">
                <a:latin typeface="Calibri"/>
                <a:ea typeface="Heiti TC Light"/>
                <a:cs typeface="Calibri"/>
              </a:rPr>
            </a:br>
            <a:r>
              <a:rPr lang="zh-HK" sz="4400" b="1">
                <a:latin typeface="Calibri"/>
                <a:ea typeface="Heiti TC Light"/>
                <a:cs typeface="Calibri"/>
              </a:rPr>
              <a:t>正確異議處理</a:t>
            </a:r>
            <a:r>
              <a:rPr lang="en-US" sz="4400" b="1"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latin typeface="Calibri"/>
                <a:ea typeface="Heiti TC Light"/>
                <a:cs typeface="Calibri"/>
              </a:rPr>
            </a:br>
            <a:r>
              <a:rPr lang="zh-HK" sz="4400" b="1">
                <a:latin typeface="Calibri"/>
                <a:ea typeface="Heiti TC Light"/>
                <a:cs typeface="Calibri"/>
              </a:rPr>
              <a:t>買票賣票</a:t>
            </a:r>
            <a:r>
              <a:rPr lang="en-US" sz="4400" b="1"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latin typeface="Calibri"/>
                <a:ea typeface="Heiti TC Light"/>
                <a:cs typeface="Calibri"/>
              </a:rPr>
            </a:br>
            <a:r>
              <a:rPr lang="en-US" altLang="zh-TW" sz="44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NO</a:t>
            </a:r>
            <a:r>
              <a:rPr lang="zh-TW" altLang="en-US" sz="44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44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=</a:t>
            </a:r>
            <a:r>
              <a:rPr lang="zh-TW" altLang="en-US" sz="44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44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Next One</a:t>
            </a:r>
            <a:r>
              <a:rPr lang="en-US" sz="44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</a:br>
            <a:endParaRPr lang="en-US" sz="4400" b="1"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0" y="895350"/>
            <a:ext cx="5943600" cy="37147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925"/>
              </a:spcAft>
            </a:pPr>
            <a:r>
              <a:rPr lang="en-US" sz="32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Practice</a:t>
            </a:r>
            <a:r>
              <a:rPr lang="en-US" sz="44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</a:br>
            <a:r>
              <a:rPr lang="en-US" sz="32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What is Shop.com</a:t>
            </a:r>
            <a:br>
              <a:rPr lang="en-US" sz="32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</a:br>
            <a:r>
              <a:rPr lang="en-US" sz="32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Why operate Shop.com</a:t>
            </a:r>
          </a:p>
          <a:p>
            <a:pPr algn="ctr" fontAlgn="base">
              <a:spcBef>
                <a:spcPct val="0"/>
              </a:spcBef>
              <a:spcAft>
                <a:spcPts val="925"/>
              </a:spcAft>
            </a:pPr>
            <a:r>
              <a:rPr lang="en-US" sz="32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Handling Objections</a:t>
            </a:r>
          </a:p>
          <a:p>
            <a:pPr algn="ctr" fontAlgn="base">
              <a:spcBef>
                <a:spcPct val="0"/>
              </a:spcBef>
              <a:spcAft>
                <a:spcPts val="925"/>
              </a:spcAft>
            </a:pPr>
            <a:r>
              <a:rPr lang="en-US" sz="32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Buy and sell tickets</a:t>
            </a:r>
            <a:r>
              <a:rPr lang="en-US" sz="44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4400" b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NO</a:t>
            </a:r>
            <a:r>
              <a:rPr lang="zh-TW" altLang="en-US" sz="4400" b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4400" b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=</a:t>
            </a:r>
            <a:r>
              <a:rPr lang="zh-TW" altLang="en-US" sz="4400" b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4400" b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Next One</a:t>
            </a:r>
            <a:r>
              <a:rPr lang="en-US" sz="4400" b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sz="4400" b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</a:br>
            <a:endParaRPr lang="en-US" sz="4400" smtClean="0">
              <a:solidFill>
                <a:srgbClr val="FFFF66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1"/>
          <a:stretch>
            <a:fillRect/>
          </a:stretch>
        </p:blipFill>
        <p:spPr bwMode="auto">
          <a:xfrm>
            <a:off x="4876800" y="2687638"/>
            <a:ext cx="41402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"/>
          <p:cNvSpPr>
            <a:spLocks noChangeArrowheads="1"/>
          </p:cNvSpPr>
          <p:nvPr/>
        </p:nvSpPr>
        <p:spPr bwMode="auto">
          <a:xfrm>
            <a:off x="1400183" y="9525"/>
            <a:ext cx="634019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跟進追蹤與深層建構的</a:t>
            </a:r>
            <a:endParaRPr lang="en-US" altLang="zh-TW" sz="4800" b="1" smtClean="0">
              <a:solidFill>
                <a:srgbClr val="1F2773"/>
              </a:solidFill>
              <a:latin typeface="Calibri"/>
              <a:ea typeface="Heiti TC Light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ABC</a:t>
            </a:r>
            <a:r>
              <a:rPr lang="zh-TW" altLang="en-US" sz="48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模式</a:t>
            </a:r>
            <a:endParaRPr lang="en-US" altLang="zh-TW" sz="4800" b="1" smtClean="0">
              <a:solidFill>
                <a:srgbClr val="1F2773"/>
              </a:solidFill>
              <a:latin typeface="Calibri"/>
              <a:ea typeface="Heiti TC Light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Follow Up &amp; </a:t>
            </a:r>
            <a:br>
              <a:rPr lang="en-US" altLang="zh-TW" sz="36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600" b="1" smtClean="0">
                <a:solidFill>
                  <a:srgbClr val="1F2773"/>
                </a:solidFill>
                <a:latin typeface="Calibri"/>
                <a:ea typeface="Heiti TC Light"/>
                <a:cs typeface="Calibri"/>
              </a:rPr>
              <a:t>ABC Pattern of Building Depth</a:t>
            </a:r>
          </a:p>
        </p:txBody>
      </p:sp>
      <p:sp>
        <p:nvSpPr>
          <p:cNvPr id="52228" name="矩形 1"/>
          <p:cNvSpPr>
            <a:spLocks noChangeArrowheads="1"/>
          </p:cNvSpPr>
          <p:nvPr/>
        </p:nvSpPr>
        <p:spPr bwMode="auto">
          <a:xfrm>
            <a:off x="849313" y="2954338"/>
            <a:ext cx="3427140" cy="12618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目標</a:t>
            </a:r>
            <a:r>
              <a:rPr 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:</a:t>
            </a:r>
            <a:r>
              <a:rPr lang="zh-HK" altLang="en-US" sz="4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七人強</a:t>
            </a:r>
            <a:endParaRPr lang="en-US" sz="48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Goals: Seven Strong</a:t>
            </a:r>
            <a:endParaRPr lang="zh-HK" altLang="en-US" sz="280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 txBox="1">
            <a:spLocks noGrp="1"/>
          </p:cNvSpPr>
          <p:nvPr/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276354"/>
            <a:ext cx="7772400" cy="671513"/>
          </a:xfrm>
        </p:spPr>
        <p:txBody>
          <a:bodyPr/>
          <a:lstStyle/>
          <a:p>
            <a:pPr eaLnBrk="1" hangingPunct="1">
              <a:spcAft>
                <a:spcPct val="150000"/>
              </a:spcAft>
            </a:pPr>
            <a:r>
              <a:rPr lang="zh-HK" sz="4400" b="1">
                <a:latin typeface="Calibri"/>
                <a:ea typeface="Heiti TC Light"/>
                <a:cs typeface="Calibri"/>
              </a:rPr>
              <a:t>以身作則 </a:t>
            </a:r>
            <a:r>
              <a:rPr lang="en-US" sz="4400" b="1">
                <a:latin typeface="Calibri"/>
                <a:ea typeface="Heiti TC Light"/>
                <a:cs typeface="Calibri"/>
              </a:rPr>
              <a:t/>
            </a:r>
            <a:br>
              <a:rPr lang="en-US" sz="4400" b="1">
                <a:latin typeface="Calibri"/>
                <a:ea typeface="Heiti TC Light"/>
                <a:cs typeface="Calibri"/>
              </a:rPr>
            </a:br>
            <a:r>
              <a:rPr lang="en-US" sz="3200" b="1">
                <a:latin typeface="Calibri"/>
                <a:ea typeface="Heiti TC Light"/>
                <a:cs typeface="Calibri"/>
              </a:rPr>
              <a:t>Set an example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33350"/>
            <a:ext cx="9144000" cy="8572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衡量、審視、調整與控制</a:t>
            </a:r>
            <a:endParaRPr lang="en-US" altLang="zh-TW" sz="4400" smtClean="0">
              <a:solidFill>
                <a:srgbClr val="FFFF66"/>
              </a:solidFill>
              <a:latin typeface="Calibri"/>
              <a:ea typeface="Heiti TC Light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Measure, examine, adjust and control</a:t>
            </a:r>
            <a:endParaRPr lang="en-US" sz="3200" smtClean="0">
              <a:solidFill>
                <a:srgbClr val="FFFF66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54277" name="Picture 2" descr="C:\Users\Kawae\AppData\Local\Microsoft\Windows\Temporary Internet Files\Content.IE5\G0AO1D1W\IMG_133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0750"/>
            <a:ext cx="28765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3" descr="C:\Users\Kawae\AppData\Local\Microsoft\Windows\Temporary Internet Files\Content.IE5\OA4EG31T\IMG_1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65350"/>
            <a:ext cx="492283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60"/>
          <p:cNvSpPr txBox="1">
            <a:spLocks noChangeArrowheads="1"/>
          </p:cNvSpPr>
          <p:nvPr/>
        </p:nvSpPr>
        <p:spPr bwMode="auto">
          <a:xfrm>
            <a:off x="0" y="462915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smtClean="0">
                <a:latin typeface="Calibri"/>
                <a:ea typeface="Heiti TC Light"/>
                <a:cs typeface="Calibri"/>
              </a:rPr>
              <a:t>A</a:t>
            </a:r>
            <a:r>
              <a:rPr lang="zh-CN" altLang="en-US" sz="3000" smtClean="0">
                <a:latin typeface="Calibri"/>
                <a:ea typeface="Heiti TC Light"/>
                <a:cs typeface="Calibri"/>
              </a:rPr>
              <a:t>、</a:t>
            </a:r>
            <a:r>
              <a:rPr lang="en-US" sz="3000" smtClean="0">
                <a:latin typeface="Calibri"/>
                <a:ea typeface="Heiti TC Light"/>
                <a:cs typeface="Calibri"/>
              </a:rPr>
              <a:t>B</a:t>
            </a:r>
            <a:r>
              <a:rPr lang="zh-CN" altLang="en-US" sz="3000" smtClean="0">
                <a:latin typeface="Calibri"/>
                <a:ea typeface="Heiti TC Light"/>
                <a:cs typeface="Calibri"/>
              </a:rPr>
              <a:t>、</a:t>
            </a:r>
            <a:r>
              <a:rPr lang="en-US" sz="3000" smtClean="0">
                <a:latin typeface="Calibri"/>
                <a:ea typeface="Heiti TC Light"/>
                <a:cs typeface="Calibri"/>
              </a:rPr>
              <a:t> C</a:t>
            </a:r>
            <a:r>
              <a:rPr lang="zh-CN" altLang="en-US" sz="3000" smtClean="0">
                <a:latin typeface="Calibri"/>
                <a:ea typeface="Heiti TC Light"/>
                <a:cs typeface="Calibri"/>
              </a:rPr>
              <a:t>等均為積極進取型</a:t>
            </a:r>
            <a:r>
              <a:rPr lang="en-US" altLang="zh-CN" sz="3000" smtClean="0">
                <a:latin typeface="Calibri"/>
                <a:ea typeface="Heiti TC Light"/>
                <a:cs typeface="Calibri"/>
              </a:rPr>
              <a:t>(Go Now) </a:t>
            </a:r>
            <a:r>
              <a:rPr lang="zh-CN" altLang="en-US" sz="3000" smtClean="0">
                <a:latin typeface="Calibri"/>
                <a:ea typeface="Heiti TC Light"/>
                <a:cs typeface="Calibri"/>
              </a:rPr>
              <a:t>超連鎖™店主</a:t>
            </a:r>
            <a:endParaRPr lang="en-US" sz="3000" smtClean="0">
              <a:latin typeface="Calibri"/>
              <a:ea typeface="Heiti TC Light"/>
              <a:cs typeface="Calibri"/>
            </a:endParaRPr>
          </a:p>
        </p:txBody>
      </p:sp>
      <p:sp>
        <p:nvSpPr>
          <p:cNvPr id="53251" name="Title 6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00050"/>
          </a:xfrm>
        </p:spPr>
        <p:txBody>
          <a:bodyPr/>
          <a:lstStyle/>
          <a:p>
            <a:pPr eaLnBrk="1" hangingPunct="1"/>
            <a:r>
              <a:rPr lang="zh-CN" altLang="en-US" sz="3600" b="1">
                <a:latin typeface="Calibri"/>
                <a:ea typeface="Heiti TC Light"/>
                <a:cs typeface="Calibri"/>
              </a:rPr>
              <a:t>複製與深層建構的</a:t>
            </a:r>
            <a:r>
              <a:rPr lang="en-US" sz="3600" b="1">
                <a:latin typeface="Calibri"/>
                <a:ea typeface="Heiti TC Light"/>
                <a:cs typeface="Calibri"/>
              </a:rPr>
              <a:t>ABC</a:t>
            </a:r>
            <a:r>
              <a:rPr lang="zh-CN" altLang="en-US" sz="3600" b="1">
                <a:latin typeface="Calibri"/>
                <a:ea typeface="Heiti TC Light"/>
                <a:cs typeface="Calibri"/>
              </a:rPr>
              <a:t>模式</a:t>
            </a:r>
            <a:endParaRPr lang="en-US" sz="3600" b="1">
              <a:latin typeface="Calibri"/>
              <a:ea typeface="Heiti TC Light"/>
              <a:cs typeface="Calibri"/>
            </a:endParaRP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304800" y="533400"/>
            <a:ext cx="8534400" cy="4152900"/>
            <a:chOff x="192" y="384"/>
            <a:chExt cx="5376" cy="3488"/>
          </a:xfrm>
        </p:grpSpPr>
        <p:sp>
          <p:nvSpPr>
            <p:cNvPr id="6854658" name="Line 2"/>
            <p:cNvSpPr>
              <a:spLocks noChangeShapeType="1"/>
            </p:cNvSpPr>
            <p:nvPr/>
          </p:nvSpPr>
          <p:spPr bwMode="auto">
            <a:xfrm flipV="1">
              <a:off x="192" y="768"/>
              <a:ext cx="5376" cy="4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6854661" name="Line 5"/>
            <p:cNvSpPr>
              <a:spLocks noChangeShapeType="1"/>
            </p:cNvSpPr>
            <p:nvPr/>
          </p:nvSpPr>
          <p:spPr bwMode="auto">
            <a:xfrm flipV="1">
              <a:off x="192" y="2544"/>
              <a:ext cx="5370" cy="1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53255" name="AutoShape 7"/>
            <p:cNvSpPr>
              <a:spLocks noChangeAspect="1" noChangeArrowheads="1"/>
            </p:cNvSpPr>
            <p:nvPr/>
          </p:nvSpPr>
          <p:spPr bwMode="auto">
            <a:xfrm>
              <a:off x="1695" y="2128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C</a:t>
              </a:r>
            </a:p>
          </p:txBody>
        </p:sp>
        <p:sp>
          <p:nvSpPr>
            <p:cNvPr id="53256" name="AutoShape 8"/>
            <p:cNvSpPr>
              <a:spLocks noChangeAspect="1" noChangeArrowheads="1"/>
            </p:cNvSpPr>
            <p:nvPr/>
          </p:nvSpPr>
          <p:spPr bwMode="auto">
            <a:xfrm>
              <a:off x="1009" y="2688"/>
              <a:ext cx="334" cy="316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A1</a:t>
              </a:r>
            </a:p>
          </p:txBody>
        </p:sp>
        <p:sp>
          <p:nvSpPr>
            <p:cNvPr id="53257" name="AutoShape 9"/>
            <p:cNvSpPr>
              <a:spLocks noChangeAspect="1" noChangeArrowheads="1"/>
            </p:cNvSpPr>
            <p:nvPr/>
          </p:nvSpPr>
          <p:spPr bwMode="auto">
            <a:xfrm>
              <a:off x="1008" y="3120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B1</a:t>
              </a:r>
            </a:p>
          </p:txBody>
        </p:sp>
        <p:sp>
          <p:nvSpPr>
            <p:cNvPr id="53258" name="AutoShape 11"/>
            <p:cNvSpPr>
              <a:spLocks noChangeAspect="1" noChangeArrowheads="1"/>
            </p:cNvSpPr>
            <p:nvPr/>
          </p:nvSpPr>
          <p:spPr bwMode="auto">
            <a:xfrm flipH="1">
              <a:off x="4406" y="2688"/>
              <a:ext cx="340" cy="320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A1</a:t>
              </a:r>
            </a:p>
          </p:txBody>
        </p:sp>
        <p:sp>
          <p:nvSpPr>
            <p:cNvPr id="53259" name="AutoShape 12"/>
            <p:cNvSpPr>
              <a:spLocks noChangeAspect="1" noChangeArrowheads="1"/>
            </p:cNvSpPr>
            <p:nvPr/>
          </p:nvSpPr>
          <p:spPr bwMode="auto">
            <a:xfrm flipH="1">
              <a:off x="4406" y="3120"/>
              <a:ext cx="340" cy="320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B1</a:t>
              </a:r>
            </a:p>
          </p:txBody>
        </p:sp>
        <p:sp>
          <p:nvSpPr>
            <p:cNvPr id="53260" name="AutoShape 13"/>
            <p:cNvSpPr>
              <a:spLocks noChangeAspect="1" noChangeArrowheads="1"/>
            </p:cNvSpPr>
            <p:nvPr/>
          </p:nvSpPr>
          <p:spPr bwMode="auto">
            <a:xfrm flipH="1">
              <a:off x="4406" y="3552"/>
              <a:ext cx="340" cy="320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C1</a:t>
              </a:r>
            </a:p>
          </p:txBody>
        </p:sp>
        <p:sp>
          <p:nvSpPr>
            <p:cNvPr id="53261" name="AutoShape 14"/>
            <p:cNvSpPr>
              <a:spLocks noChangeAspect="1" noChangeArrowheads="1"/>
            </p:cNvSpPr>
            <p:nvPr/>
          </p:nvSpPr>
          <p:spPr bwMode="auto">
            <a:xfrm flipH="1">
              <a:off x="1008" y="3552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C1</a:t>
              </a:r>
            </a:p>
          </p:txBody>
        </p:sp>
        <p:sp>
          <p:nvSpPr>
            <p:cNvPr id="53262" name="AutoShape 15"/>
            <p:cNvSpPr>
              <a:spLocks noChangeAspect="1" noChangeArrowheads="1"/>
            </p:cNvSpPr>
            <p:nvPr/>
          </p:nvSpPr>
          <p:spPr bwMode="auto">
            <a:xfrm>
              <a:off x="2284" y="912"/>
              <a:ext cx="1192" cy="240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你</a:t>
              </a:r>
              <a:endParaRPr lang="en-US" sz="2000" b="1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53263" name="AutoShape 16"/>
            <p:cNvSpPr>
              <a:spLocks noChangeAspect="1" noChangeArrowheads="1"/>
            </p:cNvSpPr>
            <p:nvPr/>
          </p:nvSpPr>
          <p:spPr bwMode="auto">
            <a:xfrm>
              <a:off x="2140" y="384"/>
              <a:ext cx="1480" cy="307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資深夥伴</a:t>
              </a:r>
              <a:endParaRPr lang="en-US" sz="2000" b="1" smtClean="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53264" name="AutoShape 27"/>
            <p:cNvSpPr>
              <a:spLocks noChangeAspect="1" noChangeArrowheads="1"/>
            </p:cNvSpPr>
            <p:nvPr/>
          </p:nvSpPr>
          <p:spPr bwMode="auto">
            <a:xfrm>
              <a:off x="1696" y="1712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B</a:t>
              </a:r>
            </a:p>
          </p:txBody>
        </p:sp>
        <p:sp>
          <p:nvSpPr>
            <p:cNvPr id="53265" name="AutoShape 39"/>
            <p:cNvSpPr>
              <a:spLocks noChangeAspect="1" noChangeArrowheads="1"/>
            </p:cNvSpPr>
            <p:nvPr/>
          </p:nvSpPr>
          <p:spPr bwMode="auto">
            <a:xfrm flipH="1">
              <a:off x="3725" y="1296"/>
              <a:ext cx="340" cy="320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A</a:t>
              </a:r>
            </a:p>
          </p:txBody>
        </p:sp>
        <p:sp>
          <p:nvSpPr>
            <p:cNvPr id="53266" name="AutoShape 40"/>
            <p:cNvSpPr>
              <a:spLocks noChangeAspect="1" noChangeArrowheads="1"/>
            </p:cNvSpPr>
            <p:nvPr/>
          </p:nvSpPr>
          <p:spPr bwMode="auto">
            <a:xfrm>
              <a:off x="1695" y="1296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A</a:t>
              </a:r>
            </a:p>
          </p:txBody>
        </p:sp>
        <p:sp>
          <p:nvSpPr>
            <p:cNvPr id="53267" name="AutoShape 48"/>
            <p:cNvSpPr>
              <a:spLocks noChangeAspect="1" noChangeArrowheads="1"/>
            </p:cNvSpPr>
            <p:nvPr/>
          </p:nvSpPr>
          <p:spPr bwMode="auto">
            <a:xfrm flipH="1">
              <a:off x="3725" y="2128"/>
              <a:ext cx="340" cy="320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C</a:t>
              </a:r>
            </a:p>
          </p:txBody>
        </p:sp>
        <p:sp>
          <p:nvSpPr>
            <p:cNvPr id="53268" name="AutoShape 51"/>
            <p:cNvSpPr>
              <a:spLocks noChangeAspect="1" noChangeArrowheads="1"/>
            </p:cNvSpPr>
            <p:nvPr/>
          </p:nvSpPr>
          <p:spPr bwMode="auto">
            <a:xfrm>
              <a:off x="3727" y="1714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latin typeface="Calibri"/>
                  <a:ea typeface="Heiti TC Light"/>
                  <a:cs typeface="Calibri"/>
                </a:rPr>
                <a:t>B</a:t>
              </a:r>
            </a:p>
          </p:txBody>
        </p:sp>
        <p:cxnSp>
          <p:nvCxnSpPr>
            <p:cNvPr id="41010" name="Elbow Connector 51"/>
            <p:cNvCxnSpPr>
              <a:cxnSpLocks noChangeShapeType="1"/>
            </p:cNvCxnSpPr>
            <p:nvPr/>
          </p:nvCxnSpPr>
          <p:spPr bwMode="auto">
            <a:xfrm rot="10800000" flipV="1">
              <a:off x="1632" y="528"/>
              <a:ext cx="445" cy="916"/>
            </a:xfrm>
            <a:prstGeom prst="bentConnector3">
              <a:avLst>
                <a:gd name="adj1" fmla="val 121088"/>
              </a:avLst>
            </a:prstGeom>
            <a:noFill/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70" name="Elbow Connector 53"/>
            <p:cNvCxnSpPr>
              <a:cxnSpLocks noChangeShapeType="1"/>
            </p:cNvCxnSpPr>
            <p:nvPr/>
          </p:nvCxnSpPr>
          <p:spPr bwMode="auto">
            <a:xfrm rot="10800000" flipV="1">
              <a:off x="1619" y="970"/>
              <a:ext cx="589" cy="422"/>
            </a:xfrm>
            <a:prstGeom prst="bentConnector3">
              <a:avLst>
                <a:gd name="adj1" fmla="val 13293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2" name="Shape 55"/>
            <p:cNvCxnSpPr>
              <a:cxnSpLocks noChangeShapeType="1"/>
            </p:cNvCxnSpPr>
            <p:nvPr/>
          </p:nvCxnSpPr>
          <p:spPr bwMode="auto">
            <a:xfrm rot="10800000" flipV="1">
              <a:off x="1632" y="588"/>
              <a:ext cx="444" cy="1332"/>
            </a:xfrm>
            <a:prstGeom prst="bentConnector3">
              <a:avLst>
                <a:gd name="adj1" fmla="val 136192"/>
              </a:avLst>
            </a:prstGeom>
            <a:noFill/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62" name="Elbow Connector 61"/>
            <p:cNvCxnSpPr/>
            <p:nvPr/>
          </p:nvCxnSpPr>
          <p:spPr bwMode="auto">
            <a:xfrm rot="10800000" flipH="1" flipV="1">
              <a:off x="2064" y="432"/>
              <a:ext cx="144" cy="495"/>
            </a:xfrm>
            <a:prstGeom prst="bentConnector3">
              <a:avLst>
                <a:gd name="adj1" fmla="val -314493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273" name="Elbow Connector 73"/>
            <p:cNvCxnSpPr>
              <a:cxnSpLocks noChangeShapeType="1"/>
            </p:cNvCxnSpPr>
            <p:nvPr/>
          </p:nvCxnSpPr>
          <p:spPr bwMode="auto">
            <a:xfrm rot="10800000" flipV="1">
              <a:off x="1620" y="1032"/>
              <a:ext cx="588" cy="838"/>
            </a:xfrm>
            <a:prstGeom prst="bentConnector3">
              <a:avLst>
                <a:gd name="adj1" fmla="val 14578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4" name="Elbow Connector 75"/>
            <p:cNvCxnSpPr>
              <a:cxnSpLocks noChangeShapeType="1"/>
            </p:cNvCxnSpPr>
            <p:nvPr/>
          </p:nvCxnSpPr>
          <p:spPr bwMode="auto">
            <a:xfrm rot="10800000" flipV="1">
              <a:off x="1619" y="1098"/>
              <a:ext cx="589" cy="1254"/>
            </a:xfrm>
            <a:prstGeom prst="bentConnector3">
              <a:avLst>
                <a:gd name="adj1" fmla="val 15843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5" name="Shape 118"/>
            <p:cNvCxnSpPr>
              <a:cxnSpLocks noChangeShapeType="1"/>
            </p:cNvCxnSpPr>
            <p:nvPr/>
          </p:nvCxnSpPr>
          <p:spPr bwMode="auto">
            <a:xfrm rot="10800000" flipH="1" flipV="1">
              <a:off x="1632" y="1344"/>
              <a:ext cx="1" cy="416"/>
            </a:xfrm>
            <a:prstGeom prst="bentConnector3">
              <a:avLst>
                <a:gd name="adj1" fmla="val -42304690"/>
              </a:avLst>
            </a:prstGeom>
            <a:noFill/>
            <a:ln w="9525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6" name="Shape 120"/>
            <p:cNvCxnSpPr>
              <a:cxnSpLocks noChangeShapeType="1"/>
            </p:cNvCxnSpPr>
            <p:nvPr/>
          </p:nvCxnSpPr>
          <p:spPr bwMode="auto">
            <a:xfrm rot="10800000" flipV="1">
              <a:off x="1632" y="1424"/>
              <a:ext cx="1" cy="832"/>
            </a:xfrm>
            <a:prstGeom prst="bentConnector3">
              <a:avLst>
                <a:gd name="adj1" fmla="val 56956014"/>
              </a:avLst>
            </a:prstGeom>
            <a:noFill/>
            <a:ln w="9525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7" name="Elbow Connector 123"/>
            <p:cNvCxnSpPr>
              <a:cxnSpLocks noChangeShapeType="1"/>
            </p:cNvCxnSpPr>
            <p:nvPr/>
          </p:nvCxnSpPr>
          <p:spPr bwMode="auto">
            <a:xfrm rot="10800000" flipV="1">
              <a:off x="947" y="1488"/>
              <a:ext cx="685" cy="1392"/>
            </a:xfrm>
            <a:prstGeom prst="bentConnector3">
              <a:avLst>
                <a:gd name="adj1" fmla="val 122250"/>
              </a:avLst>
            </a:prstGeom>
            <a:noFill/>
            <a:ln w="9525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8" name="Elbow Connector 129"/>
            <p:cNvCxnSpPr>
              <a:cxnSpLocks noChangeShapeType="1"/>
            </p:cNvCxnSpPr>
            <p:nvPr/>
          </p:nvCxnSpPr>
          <p:spPr bwMode="auto">
            <a:xfrm rot="10800000" flipV="1">
              <a:off x="1632" y="1776"/>
              <a:ext cx="1" cy="416"/>
            </a:xfrm>
            <a:prstGeom prst="bentConnector3">
              <a:avLst>
                <a:gd name="adj1" fmla="val 91230241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9" name="Shape 131"/>
            <p:cNvCxnSpPr>
              <a:cxnSpLocks noChangeShapeType="1"/>
            </p:cNvCxnSpPr>
            <p:nvPr/>
          </p:nvCxnSpPr>
          <p:spPr bwMode="auto">
            <a:xfrm rot="5400000">
              <a:off x="784" y="2000"/>
              <a:ext cx="926" cy="574"/>
            </a:xfrm>
            <a:prstGeom prst="bentConnector4">
              <a:avLst>
                <a:gd name="adj1" fmla="val -903"/>
                <a:gd name="adj2" fmla="val 155630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80" name="Elbow Connector 133"/>
            <p:cNvCxnSpPr>
              <a:cxnSpLocks noChangeShapeType="1"/>
            </p:cNvCxnSpPr>
            <p:nvPr/>
          </p:nvCxnSpPr>
          <p:spPr bwMode="auto">
            <a:xfrm rot="10800000" flipV="1">
              <a:off x="960" y="2000"/>
              <a:ext cx="688" cy="1408"/>
            </a:xfrm>
            <a:prstGeom prst="bentConnector3">
              <a:avLst>
                <a:gd name="adj1" fmla="val 156116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Elbow Connector 149"/>
            <p:cNvCxnSpPr/>
            <p:nvPr/>
          </p:nvCxnSpPr>
          <p:spPr bwMode="auto">
            <a:xfrm rot="10800000" flipV="1">
              <a:off x="960" y="2256"/>
              <a:ext cx="685" cy="560"/>
            </a:xfrm>
            <a:prstGeom prst="bentConnector3">
              <a:avLst>
                <a:gd name="adj1" fmla="val 166144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2" name="Elbow Connector 151"/>
            <p:cNvCxnSpPr/>
            <p:nvPr/>
          </p:nvCxnSpPr>
          <p:spPr bwMode="auto">
            <a:xfrm rot="10800000" flipV="1">
              <a:off x="960" y="2320"/>
              <a:ext cx="687" cy="992"/>
            </a:xfrm>
            <a:prstGeom prst="bentConnector3">
              <a:avLst>
                <a:gd name="adj1" fmla="val 172031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4" name="Elbow Connector 153"/>
            <p:cNvCxnSpPr/>
            <p:nvPr/>
          </p:nvCxnSpPr>
          <p:spPr bwMode="auto">
            <a:xfrm rot="10800000" flipV="1">
              <a:off x="945" y="2368"/>
              <a:ext cx="687" cy="1424"/>
            </a:xfrm>
            <a:prstGeom prst="bentConnector3">
              <a:avLst>
                <a:gd name="adj1" fmla="val 176893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1" name="Elbow Connector 51"/>
            <p:cNvCxnSpPr>
              <a:cxnSpLocks noChangeShapeType="1"/>
            </p:cNvCxnSpPr>
            <p:nvPr/>
          </p:nvCxnSpPr>
          <p:spPr bwMode="auto">
            <a:xfrm rot="10800000" flipH="1" flipV="1">
              <a:off x="3682" y="528"/>
              <a:ext cx="446" cy="916"/>
            </a:xfrm>
            <a:prstGeom prst="bentConnector3">
              <a:avLst>
                <a:gd name="adj1" fmla="val 121088"/>
              </a:avLst>
            </a:prstGeom>
            <a:noFill/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85" name="Elbow Connector 53"/>
            <p:cNvCxnSpPr>
              <a:cxnSpLocks noChangeShapeType="1"/>
            </p:cNvCxnSpPr>
            <p:nvPr/>
          </p:nvCxnSpPr>
          <p:spPr bwMode="auto">
            <a:xfrm rot="10800000" flipH="1" flipV="1">
              <a:off x="3552" y="970"/>
              <a:ext cx="589" cy="422"/>
            </a:xfrm>
            <a:prstGeom prst="bentConnector3">
              <a:avLst>
                <a:gd name="adj1" fmla="val 13293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hape 55"/>
            <p:cNvCxnSpPr>
              <a:cxnSpLocks noChangeShapeType="1"/>
            </p:cNvCxnSpPr>
            <p:nvPr/>
          </p:nvCxnSpPr>
          <p:spPr bwMode="auto">
            <a:xfrm rot="10800000" flipH="1" flipV="1">
              <a:off x="3684" y="588"/>
              <a:ext cx="444" cy="1332"/>
            </a:xfrm>
            <a:prstGeom prst="bentConnector3">
              <a:avLst>
                <a:gd name="adj1" fmla="val 136192"/>
              </a:avLst>
            </a:prstGeom>
            <a:noFill/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64" name="Elbow Connector 163"/>
            <p:cNvCxnSpPr/>
            <p:nvPr/>
          </p:nvCxnSpPr>
          <p:spPr bwMode="auto">
            <a:xfrm rot="10800000" flipV="1">
              <a:off x="3552" y="432"/>
              <a:ext cx="144" cy="495"/>
            </a:xfrm>
            <a:prstGeom prst="bentConnector3">
              <a:avLst>
                <a:gd name="adj1" fmla="val -314493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288" name="Elbow Connector 164"/>
            <p:cNvCxnSpPr>
              <a:cxnSpLocks noChangeShapeType="1"/>
            </p:cNvCxnSpPr>
            <p:nvPr/>
          </p:nvCxnSpPr>
          <p:spPr bwMode="auto">
            <a:xfrm rot="10800000" flipH="1" flipV="1">
              <a:off x="3552" y="1032"/>
              <a:ext cx="588" cy="838"/>
            </a:xfrm>
            <a:prstGeom prst="bentConnector3">
              <a:avLst>
                <a:gd name="adj1" fmla="val 14578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89" name="Elbow Connector 165"/>
            <p:cNvCxnSpPr>
              <a:cxnSpLocks noChangeShapeType="1"/>
            </p:cNvCxnSpPr>
            <p:nvPr/>
          </p:nvCxnSpPr>
          <p:spPr bwMode="auto">
            <a:xfrm rot="10800000" flipH="1" flipV="1">
              <a:off x="3552" y="1098"/>
              <a:ext cx="589" cy="1254"/>
            </a:xfrm>
            <a:prstGeom prst="bentConnector3">
              <a:avLst>
                <a:gd name="adj1" fmla="val 1584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90" name="Shape 118"/>
            <p:cNvCxnSpPr>
              <a:cxnSpLocks noChangeShapeType="1"/>
            </p:cNvCxnSpPr>
            <p:nvPr/>
          </p:nvCxnSpPr>
          <p:spPr bwMode="auto">
            <a:xfrm rot="10800000" flipV="1">
              <a:off x="4141" y="1344"/>
              <a:ext cx="2" cy="416"/>
            </a:xfrm>
            <a:prstGeom prst="bentConnector3">
              <a:avLst>
                <a:gd name="adj1" fmla="val -21855944"/>
              </a:avLst>
            </a:prstGeom>
            <a:noFill/>
            <a:ln w="9525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91" name="Shape 120"/>
            <p:cNvCxnSpPr>
              <a:cxnSpLocks noChangeShapeType="1"/>
            </p:cNvCxnSpPr>
            <p:nvPr/>
          </p:nvCxnSpPr>
          <p:spPr bwMode="auto">
            <a:xfrm rot="10800000" flipH="1" flipV="1">
              <a:off x="4141" y="1424"/>
              <a:ext cx="1" cy="832"/>
            </a:xfrm>
            <a:prstGeom prst="bentConnector3">
              <a:avLst>
                <a:gd name="adj1" fmla="val 60299250"/>
              </a:avLst>
            </a:prstGeom>
            <a:noFill/>
            <a:ln w="9525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92" name="Elbow Connector 168"/>
            <p:cNvCxnSpPr>
              <a:cxnSpLocks noChangeShapeType="1"/>
            </p:cNvCxnSpPr>
            <p:nvPr/>
          </p:nvCxnSpPr>
          <p:spPr bwMode="auto">
            <a:xfrm rot="10800000" flipH="1" flipV="1">
              <a:off x="4115" y="1488"/>
              <a:ext cx="685" cy="1392"/>
            </a:xfrm>
            <a:prstGeom prst="bentConnector3">
              <a:avLst>
                <a:gd name="adj1" fmla="val 121032"/>
              </a:avLst>
            </a:prstGeom>
            <a:noFill/>
            <a:ln w="9525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93" name="Elbow Connector 169"/>
            <p:cNvCxnSpPr>
              <a:cxnSpLocks noChangeShapeType="1"/>
            </p:cNvCxnSpPr>
            <p:nvPr/>
          </p:nvCxnSpPr>
          <p:spPr bwMode="auto">
            <a:xfrm rot="10800000" flipH="1" flipV="1">
              <a:off x="4141" y="1776"/>
              <a:ext cx="2" cy="416"/>
            </a:xfrm>
            <a:prstGeom prst="bentConnector3">
              <a:avLst>
                <a:gd name="adj1" fmla="val 45741713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94" name="Shape 170"/>
            <p:cNvCxnSpPr>
              <a:cxnSpLocks noChangeShapeType="1"/>
            </p:cNvCxnSpPr>
            <p:nvPr/>
          </p:nvCxnSpPr>
          <p:spPr bwMode="auto">
            <a:xfrm rot="16200000" flipH="1">
              <a:off x="4050" y="2000"/>
              <a:ext cx="926" cy="574"/>
            </a:xfrm>
            <a:prstGeom prst="bentConnector4">
              <a:avLst>
                <a:gd name="adj1" fmla="val -903"/>
                <a:gd name="adj2" fmla="val 155630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95" name="Elbow Connector 171"/>
            <p:cNvCxnSpPr>
              <a:cxnSpLocks noChangeShapeType="1"/>
            </p:cNvCxnSpPr>
            <p:nvPr/>
          </p:nvCxnSpPr>
          <p:spPr bwMode="auto">
            <a:xfrm rot="10800000" flipH="1" flipV="1">
              <a:off x="4128" y="2000"/>
              <a:ext cx="688" cy="1408"/>
            </a:xfrm>
            <a:prstGeom prst="bentConnector3">
              <a:avLst>
                <a:gd name="adj1" fmla="val 156116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Elbow Connector 172"/>
            <p:cNvCxnSpPr/>
            <p:nvPr/>
          </p:nvCxnSpPr>
          <p:spPr bwMode="auto">
            <a:xfrm rot="10800000" flipH="1" flipV="1">
              <a:off x="4128" y="2256"/>
              <a:ext cx="685" cy="560"/>
            </a:xfrm>
            <a:prstGeom prst="bentConnector3">
              <a:avLst>
                <a:gd name="adj1" fmla="val 166144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4" name="Elbow Connector 173"/>
            <p:cNvCxnSpPr/>
            <p:nvPr/>
          </p:nvCxnSpPr>
          <p:spPr bwMode="auto">
            <a:xfrm rot="10800000" flipH="1" flipV="1">
              <a:off x="4128" y="2320"/>
              <a:ext cx="687" cy="992"/>
            </a:xfrm>
            <a:prstGeom prst="bentConnector3">
              <a:avLst>
                <a:gd name="adj1" fmla="val 172031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5" name="Elbow Connector 174"/>
            <p:cNvCxnSpPr/>
            <p:nvPr/>
          </p:nvCxnSpPr>
          <p:spPr bwMode="auto">
            <a:xfrm rot="10800000" flipH="1" flipV="1">
              <a:off x="4113" y="2368"/>
              <a:ext cx="687" cy="1424"/>
            </a:xfrm>
            <a:prstGeom prst="bentConnector3">
              <a:avLst>
                <a:gd name="adj1" fmla="val 182969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7" name="Elbow Connector 176"/>
            <p:cNvCxnSpPr/>
            <p:nvPr/>
          </p:nvCxnSpPr>
          <p:spPr bwMode="auto">
            <a:xfrm rot="10800000" flipV="1">
              <a:off x="958" y="2736"/>
              <a:ext cx="2" cy="432"/>
            </a:xfrm>
            <a:prstGeom prst="bentConnector3">
              <a:avLst>
                <a:gd name="adj1" fmla="val 31926089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0" name="Elbow Connector 179"/>
            <p:cNvCxnSpPr/>
            <p:nvPr/>
          </p:nvCxnSpPr>
          <p:spPr bwMode="auto">
            <a:xfrm rot="10800000" flipV="1">
              <a:off x="960" y="2784"/>
              <a:ext cx="2" cy="864"/>
            </a:xfrm>
            <a:prstGeom prst="bentConnector3">
              <a:avLst>
                <a:gd name="adj1" fmla="val 34847853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2" name="Elbow Connector 181"/>
            <p:cNvCxnSpPr/>
            <p:nvPr/>
          </p:nvCxnSpPr>
          <p:spPr bwMode="auto">
            <a:xfrm rot="10800000" flipH="1" flipV="1">
              <a:off x="4800" y="2736"/>
              <a:ext cx="2" cy="432"/>
            </a:xfrm>
            <a:prstGeom prst="bentConnector3">
              <a:avLst>
                <a:gd name="adj1" fmla="val 31926089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3" name="Elbow Connector 182"/>
            <p:cNvCxnSpPr/>
            <p:nvPr/>
          </p:nvCxnSpPr>
          <p:spPr bwMode="auto">
            <a:xfrm rot="10800000" flipH="1" flipV="1">
              <a:off x="4802" y="2784"/>
              <a:ext cx="2" cy="864"/>
            </a:xfrm>
            <a:prstGeom prst="bentConnector3">
              <a:avLst>
                <a:gd name="adj1" fmla="val 34847853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303" name="Elbow Connector 188"/>
            <p:cNvCxnSpPr>
              <a:cxnSpLocks noChangeShapeType="1"/>
            </p:cNvCxnSpPr>
            <p:nvPr/>
          </p:nvCxnSpPr>
          <p:spPr bwMode="auto">
            <a:xfrm rot="10800000" flipV="1">
              <a:off x="959" y="3264"/>
              <a:ext cx="1" cy="432"/>
            </a:xfrm>
            <a:prstGeom prst="bentConnector3">
              <a:avLst>
                <a:gd name="adj1" fmla="val 78653472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04" name="Elbow Connector 194"/>
            <p:cNvCxnSpPr>
              <a:cxnSpLocks noChangeShapeType="1"/>
            </p:cNvCxnSpPr>
            <p:nvPr/>
          </p:nvCxnSpPr>
          <p:spPr bwMode="auto">
            <a:xfrm rot="10800000" flipH="1" flipV="1">
              <a:off x="4800" y="3264"/>
              <a:ext cx="1" cy="432"/>
            </a:xfrm>
            <a:prstGeom prst="bentConnector3">
              <a:avLst>
                <a:gd name="adj1" fmla="val 78653472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u="none">
              <a:latin typeface="Calibri"/>
              <a:ea typeface="Heiti TC Light"/>
              <a:cs typeface="Calibri"/>
            </a:endParaRPr>
          </a:p>
        </p:txBody>
      </p:sp>
      <p:sp>
        <p:nvSpPr>
          <p:cNvPr id="56323" name="頁尾版面配置區 2"/>
          <p:cNvSpPr>
            <a:spLocks noGrp="1"/>
          </p:cNvSpPr>
          <p:nvPr>
            <p:ph type="ftr" sz="quarter" idx="11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u="none">
              <a:latin typeface="Calibri"/>
              <a:ea typeface="Heiti TC Light"/>
              <a:cs typeface="Calibri"/>
            </a:endParaRPr>
          </a:p>
        </p:txBody>
      </p:sp>
      <p:sp>
        <p:nvSpPr>
          <p:cNvPr id="56324" name="矩形 3"/>
          <p:cNvSpPr>
            <a:spLocks noChangeArrowheads="1"/>
          </p:cNvSpPr>
          <p:nvPr/>
        </p:nvSpPr>
        <p:spPr bwMode="auto">
          <a:xfrm>
            <a:off x="2057400" y="-20538"/>
            <a:ext cx="4919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HK" sz="7200" u="none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執行之成果</a:t>
            </a:r>
          </a:p>
        </p:txBody>
      </p:sp>
      <p:sp>
        <p:nvSpPr>
          <p:cNvPr id="56325" name="矩形 4"/>
          <p:cNvSpPr>
            <a:spLocks noChangeArrowheads="1"/>
          </p:cNvSpPr>
          <p:nvPr/>
        </p:nvSpPr>
        <p:spPr bwMode="auto">
          <a:xfrm>
            <a:off x="2362200" y="1059582"/>
            <a:ext cx="315280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600" u="none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0</a:t>
            </a:r>
            <a:r>
              <a:rPr lang="zh-HK" sz="6600" u="none" dirty="0">
                <a:solidFill>
                  <a:srgbClr val="FFFF00"/>
                </a:solidFill>
                <a:latin typeface="Calibri"/>
                <a:ea typeface="Heiti TC Light"/>
                <a:cs typeface="Calibri"/>
              </a:rPr>
              <a:t>的突破</a:t>
            </a:r>
            <a:endParaRPr lang="en-US" sz="6600" u="none" dirty="0">
              <a:solidFill>
                <a:srgbClr val="FFFF00"/>
              </a:solidFill>
              <a:latin typeface="Calibri"/>
              <a:ea typeface="Heiti TC Light"/>
              <a:cs typeface="Calibri"/>
            </a:endParaRPr>
          </a:p>
          <a:p>
            <a:r>
              <a:rPr lang="en-US" sz="4000" u="none" dirty="0">
                <a:latin typeface="Calibri"/>
                <a:ea typeface="Heiti TC Light"/>
                <a:cs typeface="Calibri"/>
              </a:rPr>
              <a:t>- </a:t>
            </a:r>
            <a:r>
              <a:rPr lang="zh-HK" sz="4000" u="none" dirty="0">
                <a:latin typeface="Calibri"/>
                <a:ea typeface="Heiti TC Light"/>
                <a:cs typeface="Calibri"/>
              </a:rPr>
              <a:t>培訓</a:t>
            </a:r>
            <a:endParaRPr lang="en-US" sz="4000" u="none" dirty="0">
              <a:latin typeface="Calibri"/>
              <a:ea typeface="Heiti TC Light"/>
              <a:cs typeface="Calibri"/>
            </a:endParaRPr>
          </a:p>
          <a:p>
            <a:r>
              <a:rPr lang="en-US" sz="4000" u="none" dirty="0">
                <a:latin typeface="Calibri"/>
                <a:ea typeface="Heiti TC Light"/>
                <a:cs typeface="Calibri"/>
              </a:rPr>
              <a:t>- </a:t>
            </a:r>
            <a:r>
              <a:rPr lang="zh-HK" sz="4000" u="none" dirty="0">
                <a:latin typeface="Calibri"/>
                <a:ea typeface="Heiti TC Light"/>
                <a:cs typeface="Calibri"/>
              </a:rPr>
              <a:t>零售</a:t>
            </a:r>
            <a:endParaRPr lang="en-US" sz="4000" u="none" dirty="0">
              <a:latin typeface="Calibri"/>
              <a:ea typeface="Heiti TC Light"/>
              <a:cs typeface="Calibri"/>
            </a:endParaRPr>
          </a:p>
          <a:p>
            <a:r>
              <a:rPr lang="en-US" sz="4000" u="none" dirty="0">
                <a:latin typeface="Calibri"/>
                <a:ea typeface="Heiti TC Light"/>
                <a:cs typeface="Calibri"/>
              </a:rPr>
              <a:t>- </a:t>
            </a:r>
            <a:r>
              <a:rPr lang="zh-HK" sz="4000" u="none" dirty="0">
                <a:latin typeface="Calibri"/>
                <a:ea typeface="Heiti TC Light"/>
                <a:cs typeface="Calibri"/>
              </a:rPr>
              <a:t>擴展 </a:t>
            </a:r>
            <a:endParaRPr lang="en-US" sz="4000" u="none" dirty="0">
              <a:latin typeface="Calibri"/>
              <a:ea typeface="Heiti TC Light"/>
              <a:cs typeface="Calibri"/>
            </a:endParaRPr>
          </a:p>
          <a:p>
            <a:endParaRPr lang="zh-HK" dirty="0"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20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</a:endParaRPr>
          </a:p>
        </p:txBody>
      </p:sp>
      <p:sp>
        <p:nvSpPr>
          <p:cNvPr id="56323" name="頁尾版面配置區 2"/>
          <p:cNvSpPr>
            <a:spLocks noGrp="1"/>
          </p:cNvSpPr>
          <p:nvPr>
            <p:ph type="ftr" sz="quarter" idx="11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</a:endParaRPr>
          </a:p>
        </p:txBody>
      </p:sp>
      <p:pic>
        <p:nvPicPr>
          <p:cNvPr id="56324" name="Picture 2" descr="C:\Users\Kawae\AppData\Local\Microsoft\Windows\Temporary Internet Files\Content.IE5\9ZZ52XUE\IMG_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Kawae\AppData\Local\Microsoft\Windows\Temporary Internet Files\Content.IE5\T75N6FIL\20140317034044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8650"/>
            <a:ext cx="891381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62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1747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1748" name="標題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30861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HK" sz="6000" b="0" dirty="0">
                <a:latin typeface="Calibri"/>
                <a:ea typeface="Heiti TC Light"/>
                <a:cs typeface="Calibri"/>
              </a:rPr>
              <a:t>為甚麼</a:t>
            </a:r>
            <a:r>
              <a:rPr lang="zh-HK" sz="6000" b="0" dirty="0" smtClean="0">
                <a:latin typeface="Calibri"/>
                <a:ea typeface="Heiti TC Light"/>
                <a:cs typeface="Calibri"/>
              </a:rPr>
              <a:t>要</a:t>
            </a:r>
            <a:r>
              <a:rPr lang="zh-HK" altLang="en-US" sz="6000" b="0" dirty="0">
                <a:latin typeface="Calibri"/>
                <a:ea typeface="Heiti TC Light"/>
                <a:cs typeface="Calibri"/>
              </a:rPr>
              <a:t>執行</a:t>
            </a:r>
            <a:r>
              <a:rPr lang="en-US" sz="6000" b="0" dirty="0" smtClean="0">
                <a:latin typeface="Calibri"/>
                <a:ea typeface="Heiti TC Light"/>
                <a:cs typeface="Calibri"/>
              </a:rPr>
              <a:t>Master </a:t>
            </a:r>
            <a:r>
              <a:rPr lang="en-US" sz="6000" b="0" dirty="0">
                <a:latin typeface="Calibri"/>
                <a:ea typeface="Heiti TC Light"/>
                <a:cs typeface="Calibri"/>
              </a:rPr>
              <a:t>UFO</a:t>
            </a:r>
          </a:p>
          <a:p>
            <a:pPr marL="0" indent="0" algn="ctr">
              <a:buFontTx/>
              <a:buNone/>
            </a:pPr>
            <a:r>
              <a:rPr lang="en-US" sz="6000" b="0" dirty="0">
                <a:latin typeface="Calibri"/>
                <a:ea typeface="Heiti TC Light"/>
                <a:cs typeface="Calibri"/>
              </a:rPr>
              <a:t>Why we should be a Master UFO</a:t>
            </a:r>
            <a:endParaRPr lang="zh-HK" sz="6000" b="0" dirty="0"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00" b="77000" l="0" r="100000">
                        <a14:foregroundMark x1="11500" y1="69100" x2="11500" y2="69100"/>
                        <a14:foregroundMark x1="11400" y1="68700" x2="11400" y2="68700"/>
                        <a14:foregroundMark x1="17200" y1="64000" x2="17200" y2="64000"/>
                        <a14:foregroundMark x1="17300" y1="62800" x2="17300" y2="62800"/>
                        <a14:foregroundMark x1="2900" y1="59300" x2="92500" y2="63500"/>
                        <a14:foregroundMark x1="85000" y1="67600" x2="98700" y2="70100"/>
                        <a14:foregroundMark x1="1200" y1="56900" x2="98600" y2="577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34" b="23183"/>
          <a:stretch/>
        </p:blipFill>
        <p:spPr>
          <a:xfrm>
            <a:off x="9441" y="3906982"/>
            <a:ext cx="9134560" cy="12365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001911" y="1633538"/>
            <a:ext cx="5791200" cy="857250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2015 </a:t>
            </a:r>
            <a:r>
              <a:rPr lang="zh-TW" altLang="en-US" sz="3600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美安香港成功領袖會議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7042" y="2343150"/>
            <a:ext cx="5582774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685800"/>
            <a:r>
              <a:rPr lang="en-US" sz="3000" b="1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MHK Leadership Conference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9" b="17701"/>
          <a:stretch/>
        </p:blipFill>
        <p:spPr>
          <a:xfrm>
            <a:off x="0" y="1052280"/>
            <a:ext cx="3470030" cy="28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609600" y="19050"/>
            <a:ext cx="7772400" cy="30861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HK" sz="6600" dirty="0">
                <a:latin typeface="Calibri"/>
                <a:ea typeface="Heiti TC Light"/>
                <a:cs typeface="Calibri"/>
              </a:rPr>
              <a:t>永續收入 </a:t>
            </a:r>
            <a:r>
              <a:rPr lang="en-US" sz="3600" dirty="0">
                <a:latin typeface="Calibri"/>
                <a:ea typeface="Heiti TC Light"/>
                <a:cs typeface="Calibri"/>
              </a:rPr>
              <a:t>Ongoing Income</a:t>
            </a:r>
          </a:p>
          <a:p>
            <a:pPr marL="0" indent="0" algn="ctr">
              <a:buFontTx/>
              <a:buNone/>
            </a:pPr>
            <a:r>
              <a:rPr lang="zh-HK" sz="4400" dirty="0">
                <a:latin typeface="Calibri"/>
                <a:ea typeface="Heiti TC Light"/>
                <a:cs typeface="Calibri"/>
              </a:rPr>
              <a:t>健康自由 </a:t>
            </a:r>
            <a:r>
              <a:rPr lang="en-US" sz="4400" dirty="0">
                <a:latin typeface="Calibri"/>
                <a:ea typeface="Heiti TC Light"/>
                <a:cs typeface="Calibri"/>
              </a:rPr>
              <a:t>Health freedom</a:t>
            </a:r>
          </a:p>
          <a:p>
            <a:pPr marL="0" indent="0" algn="ctr">
              <a:buFontTx/>
              <a:buNone/>
            </a:pPr>
            <a:r>
              <a:rPr lang="zh-HK" sz="4400" dirty="0">
                <a:latin typeface="Calibri"/>
                <a:ea typeface="Heiti TC Light"/>
                <a:cs typeface="Calibri"/>
              </a:rPr>
              <a:t>時間自由 </a:t>
            </a:r>
            <a:r>
              <a:rPr lang="en-US" sz="4400" dirty="0">
                <a:latin typeface="Calibri"/>
                <a:ea typeface="Heiti TC Light"/>
                <a:cs typeface="Calibri"/>
              </a:rPr>
              <a:t>Time freedom</a:t>
            </a:r>
          </a:p>
          <a:p>
            <a:pPr marL="0" indent="0" algn="ctr">
              <a:buFontTx/>
              <a:buNone/>
            </a:pPr>
            <a:r>
              <a:rPr lang="zh-HK" sz="4400" dirty="0">
                <a:latin typeface="Calibri"/>
                <a:ea typeface="Heiti TC Light"/>
                <a:cs typeface="Calibri"/>
              </a:rPr>
              <a:t>財務自由 </a:t>
            </a:r>
            <a:r>
              <a:rPr lang="en-US" sz="4400" dirty="0">
                <a:latin typeface="Calibri"/>
                <a:ea typeface="Heiti TC Light"/>
                <a:cs typeface="Calibri"/>
              </a:rPr>
              <a:t>Financial freedom</a:t>
            </a:r>
          </a:p>
          <a:p>
            <a:pPr marL="0" indent="0" algn="ctr">
              <a:buFontTx/>
              <a:buNone/>
            </a:pPr>
            <a:r>
              <a:rPr lang="zh-HK" sz="4400" dirty="0">
                <a:latin typeface="Calibri"/>
                <a:ea typeface="Heiti TC Light"/>
                <a:cs typeface="Calibri"/>
              </a:rPr>
              <a:t>思想自由 </a:t>
            </a:r>
            <a:r>
              <a:rPr lang="en-US" sz="4400" dirty="0">
                <a:latin typeface="Calibri"/>
                <a:ea typeface="Heiti TC Light"/>
                <a:cs typeface="Calibri"/>
              </a:rPr>
              <a:t>Mind freedom</a:t>
            </a:r>
          </a:p>
          <a:p>
            <a:pPr marL="0" indent="0" algn="ctr">
              <a:buFontTx/>
              <a:buNone/>
            </a:pPr>
            <a:r>
              <a:rPr lang="zh-HK" sz="4400" dirty="0">
                <a:latin typeface="Calibri"/>
                <a:ea typeface="Heiti TC Light"/>
                <a:cs typeface="Calibri"/>
              </a:rPr>
              <a:t>幸福人生 </a:t>
            </a:r>
            <a:r>
              <a:rPr lang="en-US" sz="4400" dirty="0">
                <a:latin typeface="Calibri"/>
                <a:ea typeface="Heiti TC Light"/>
                <a:cs typeface="Calibri"/>
              </a:rPr>
              <a:t>Happy life</a:t>
            </a:r>
            <a:endParaRPr lang="zh-HK" sz="4400" dirty="0"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9699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9700" name="標題 1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1600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HK" sz="6000" b="0">
                <a:latin typeface="Calibri"/>
                <a:ea typeface="Heiti TC Light"/>
                <a:cs typeface="Calibri"/>
              </a:rPr>
              <a:t>甚麼是</a:t>
            </a:r>
            <a:r>
              <a:rPr lang="en-US" sz="6000" b="0">
                <a:latin typeface="Calibri"/>
                <a:ea typeface="Heiti TC Light"/>
                <a:cs typeface="Calibri"/>
              </a:rPr>
              <a:t>Master UFO</a:t>
            </a:r>
          </a:p>
          <a:p>
            <a:pPr marL="0" indent="0" algn="ctr">
              <a:buFontTx/>
              <a:buNone/>
            </a:pPr>
            <a:r>
              <a:rPr lang="en-US" sz="6000" b="0">
                <a:latin typeface="Calibri"/>
                <a:ea typeface="Heiti TC Light"/>
                <a:cs typeface="Calibri"/>
              </a:rPr>
              <a:t>What is Master UFO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1166820" y="4227514"/>
            <a:ext cx="26003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4300" algn="l"/>
              </a:tabLst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114300" algn="l"/>
              </a:tabLst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114300" algn="l"/>
              </a:tabLs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u="sng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45</a:t>
            </a:r>
            <a:r>
              <a:rPr lang="zh-TW" altLang="en-US" sz="2400" b="0" u="sng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年計劃</a:t>
            </a:r>
            <a:endParaRPr lang="en-US" altLang="zh-TW" sz="2400" b="0" u="sng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45 YEAR PLAN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HK" altLang="en-US" sz="2200" u="sng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4854580" y="4171954"/>
            <a:ext cx="3184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4300" algn="l"/>
              </a:tabLst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114300" algn="l"/>
              </a:tabLst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114300" algn="l"/>
              </a:tabLs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tabLst>
                <a:tab pos="1143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2</a:t>
            </a:r>
            <a:r>
              <a:rPr lang="zh-TW" altLang="en-US" sz="2400" u="sng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到</a:t>
            </a:r>
            <a:r>
              <a:rPr lang="en-US" sz="2400" u="sng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3</a:t>
            </a:r>
            <a:r>
              <a:rPr lang="zh-TW" altLang="en-US" sz="2400" u="sng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年計劃</a:t>
            </a:r>
            <a:endParaRPr lang="en-US" altLang="zh-TW" sz="2400" u="sng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2 TO 3 YEAR PLAN</a:t>
            </a:r>
            <a:r>
              <a:rPr lang="zh-TW" altLang="en-US" sz="2400" u="sng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  </a:t>
            </a:r>
            <a:endParaRPr lang="zh-HK" altLang="en-US" sz="2200" u="sng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30724" name="Picture 25" descr="Working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6" y="1509714"/>
            <a:ext cx="31654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666750"/>
            <a:ext cx="3478212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3"/>
          <a:stretch>
            <a:fillRect/>
          </a:stretch>
        </p:blipFill>
        <p:spPr bwMode="auto">
          <a:xfrm>
            <a:off x="169863" y="104775"/>
            <a:ext cx="38925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9389"/>
            <a:ext cx="3651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762000" y="-20538"/>
            <a:ext cx="7772400" cy="857250"/>
          </a:xfrm>
        </p:spPr>
        <p:txBody>
          <a:bodyPr/>
          <a:lstStyle/>
          <a:p>
            <a:r>
              <a:rPr lang="en-US" sz="5400" dirty="0">
                <a:latin typeface="Calibri"/>
                <a:ea typeface="Heiti TC Light"/>
                <a:cs typeface="Calibri"/>
              </a:rPr>
              <a:t>Master UFO</a:t>
            </a:r>
            <a:r>
              <a:rPr lang="zh-HK" sz="5400" dirty="0">
                <a:latin typeface="Calibri"/>
                <a:ea typeface="Heiti TC Light"/>
                <a:cs typeface="Calibri"/>
              </a:rPr>
              <a:t>計劃目標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685800" y="1059582"/>
            <a:ext cx="7772400" cy="3086100"/>
          </a:xfrm>
        </p:spPr>
        <p:txBody>
          <a:bodyPr/>
          <a:lstStyle/>
          <a:p>
            <a:r>
              <a:rPr lang="zh-HK" sz="4400" b="0" dirty="0">
                <a:latin typeface="Calibri"/>
                <a:ea typeface="Heiti TC Light"/>
                <a:cs typeface="Calibri"/>
              </a:rPr>
              <a:t>培訓 </a:t>
            </a:r>
            <a:r>
              <a:rPr lang="en-US" sz="4400" b="0" dirty="0">
                <a:latin typeface="Calibri"/>
                <a:ea typeface="Heiti TC Light"/>
                <a:cs typeface="Calibri"/>
              </a:rPr>
              <a:t>UP </a:t>
            </a:r>
            <a:r>
              <a:rPr lang="en-US" sz="4400" b="0">
                <a:latin typeface="Calibri"/>
                <a:ea typeface="Heiti TC Light"/>
                <a:cs typeface="Calibri"/>
              </a:rPr>
              <a:t>– </a:t>
            </a:r>
            <a:r>
              <a:rPr lang="en-US" sz="4400" b="0" smtClean="0">
                <a:latin typeface="Calibri"/>
                <a:ea typeface="Heiti TC Light"/>
                <a:cs typeface="Calibri"/>
              </a:rPr>
              <a:t>NMTSS</a:t>
            </a:r>
            <a:endParaRPr lang="en-US" sz="4400" b="0" dirty="0">
              <a:latin typeface="Calibri"/>
              <a:ea typeface="Heiti TC Light"/>
              <a:cs typeface="Calibri"/>
            </a:endParaRPr>
          </a:p>
          <a:p>
            <a:r>
              <a:rPr lang="en-US" sz="4400" b="0" dirty="0">
                <a:latin typeface="Calibri"/>
                <a:ea typeface="Heiti TC Light"/>
                <a:cs typeface="Calibri"/>
              </a:rPr>
              <a:t>BV UP - </a:t>
            </a:r>
            <a:r>
              <a:rPr lang="zh-HK" sz="4400" b="0" dirty="0">
                <a:latin typeface="Calibri"/>
                <a:ea typeface="Heiti TC Light"/>
                <a:cs typeface="Calibri"/>
              </a:rPr>
              <a:t>每季</a:t>
            </a:r>
            <a:r>
              <a:rPr lang="en-US" sz="4400" b="0" dirty="0">
                <a:latin typeface="Calibri"/>
                <a:ea typeface="Heiti TC Light"/>
                <a:cs typeface="Calibri"/>
              </a:rPr>
              <a:t>1300 BV</a:t>
            </a:r>
          </a:p>
          <a:p>
            <a:r>
              <a:rPr lang="zh-HK" sz="4400" b="0" dirty="0">
                <a:latin typeface="Calibri"/>
                <a:ea typeface="Heiti TC Light"/>
                <a:cs typeface="Calibri"/>
              </a:rPr>
              <a:t>擴展 </a:t>
            </a:r>
            <a:r>
              <a:rPr lang="en-US" sz="4400" b="0" dirty="0">
                <a:latin typeface="Calibri"/>
                <a:ea typeface="Heiti TC Light"/>
                <a:cs typeface="Calibri"/>
              </a:rPr>
              <a:t>UP - </a:t>
            </a:r>
            <a:r>
              <a:rPr lang="zh-HK" sz="4400" b="0" dirty="0">
                <a:latin typeface="Calibri"/>
                <a:ea typeface="Heiti TC Light"/>
                <a:cs typeface="Calibri"/>
              </a:rPr>
              <a:t>每季</a:t>
            </a:r>
            <a:r>
              <a:rPr lang="en-US" sz="4400" b="0" dirty="0">
                <a:latin typeface="Calibri"/>
                <a:ea typeface="Heiti TC Light"/>
                <a:cs typeface="Calibri"/>
              </a:rPr>
              <a:t>2</a:t>
            </a:r>
          </a:p>
          <a:p>
            <a:r>
              <a:rPr lang="en-US" sz="4400" b="0" dirty="0">
                <a:latin typeface="Calibri"/>
                <a:ea typeface="Heiti TC Light"/>
                <a:cs typeface="Calibri"/>
              </a:rPr>
              <a:t>$$$$$</a:t>
            </a:r>
            <a:endParaRPr lang="zh-HK" sz="4400" b="0" dirty="0"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860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</p:spPr>
        <p:txBody>
          <a:bodyPr/>
          <a:lstStyle/>
          <a:p>
            <a:r>
              <a:rPr lang="zh-HK" sz="5400">
                <a:latin typeface="Calibri"/>
                <a:ea typeface="Heiti TC Light"/>
                <a:cs typeface="Calibri"/>
              </a:rPr>
              <a:t>如何</a:t>
            </a:r>
            <a:r>
              <a:rPr lang="zh-HK" sz="540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有效</a:t>
            </a:r>
            <a:r>
              <a:rPr lang="zh-HK" sz="5400">
                <a:latin typeface="Calibri"/>
                <a:ea typeface="Heiti TC Light"/>
                <a:cs typeface="Calibri"/>
              </a:rPr>
              <a:t>執行</a:t>
            </a:r>
            <a:r>
              <a:rPr lang="en-US" sz="5400">
                <a:latin typeface="Calibri"/>
                <a:ea typeface="Heiti TC Light"/>
                <a:cs typeface="Calibri"/>
              </a:rPr>
              <a:t/>
            </a:r>
            <a:br>
              <a:rPr lang="en-US" sz="5400">
                <a:latin typeface="Calibri"/>
                <a:ea typeface="Heiti TC Light"/>
                <a:cs typeface="Calibri"/>
              </a:rPr>
            </a:br>
            <a:r>
              <a:rPr lang="en-US" sz="5400">
                <a:latin typeface="Calibri"/>
                <a:ea typeface="Heiti TC Light"/>
                <a:cs typeface="Calibri"/>
              </a:rPr>
              <a:t>Master UFO</a:t>
            </a:r>
            <a:br>
              <a:rPr lang="en-US" sz="5400">
                <a:latin typeface="Calibri"/>
                <a:ea typeface="Heiti TC Light"/>
                <a:cs typeface="Calibri"/>
              </a:rPr>
            </a:br>
            <a:r>
              <a:rPr lang="en-US">
                <a:latin typeface="Calibri"/>
                <a:ea typeface="Heiti TC Light"/>
                <a:cs typeface="Calibri"/>
              </a:rPr>
              <a:t>How to implement Master UFO program </a:t>
            </a:r>
            <a:r>
              <a:rPr lang="en-US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effectively</a:t>
            </a:r>
            <a:endParaRPr lang="zh-HK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3795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3796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400" b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 txBox="1">
            <a:spLocks noGrp="1"/>
          </p:cNvSpPr>
          <p:nvPr/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533400" y="-19046"/>
            <a:ext cx="822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44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成功五要訣 </a:t>
            </a:r>
            <a:r>
              <a:rPr lang="en-US" altLang="zh-CN" sz="4400" smtClean="0">
                <a:solidFill>
                  <a:srgbClr val="FFFF66"/>
                </a:solidFill>
                <a:latin typeface="Calibri"/>
                <a:ea typeface="Heiti TC Light"/>
                <a:cs typeface="Calibri"/>
              </a:rPr>
              <a:t>Basic 5</a:t>
            </a:r>
            <a:endParaRPr lang="en-US" sz="4400" smtClean="0">
              <a:solidFill>
                <a:srgbClr val="FFFF66"/>
              </a:solidFill>
              <a:latin typeface="Calibri"/>
              <a:ea typeface="Heiti TC Light"/>
              <a:cs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0" smtClean="0">
                <a:latin typeface="Calibri"/>
                <a:ea typeface="Heiti TC Light"/>
                <a:cs typeface="Calibri"/>
              </a:rPr>
              <a:t>事業經營的基本原則</a:t>
            </a:r>
            <a:r>
              <a:rPr lang="en-US" sz="2400" smtClean="0">
                <a:latin typeface="Calibri"/>
                <a:ea typeface="Heiti TC Light"/>
                <a:cs typeface="Calibri"/>
              </a:rPr>
              <a:t>Fundamentals of the Business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533400" y="1200152"/>
            <a:ext cx="8458200" cy="38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rgbClr val="FFFF99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zh-CN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1.	</a:t>
            </a:r>
            <a:r>
              <a:rPr lang="zh-CN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建立</a:t>
            </a:r>
            <a:r>
              <a:rPr lang="zh-TW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態度</a:t>
            </a:r>
            <a:r>
              <a:rPr lang="zh-CN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與</a:t>
            </a:r>
            <a:r>
              <a:rPr lang="zh-TW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知識 </a:t>
            </a:r>
            <a:r>
              <a:rPr lang="en-US" altLang="zh-TW" sz="200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Developing Attitude and Knowledge</a:t>
            </a:r>
            <a:endParaRPr lang="en-US" sz="200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zh-TW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2.	</a:t>
            </a:r>
            <a:r>
              <a:rPr lang="zh-TW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目標與目標宣言 </a:t>
            </a:r>
            <a:r>
              <a:rPr lang="en-US" altLang="zh-TW" sz="200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Goals and A Goal Statement</a:t>
            </a:r>
            <a:endParaRPr lang="en-US" sz="200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zh-CN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3.	</a:t>
            </a:r>
            <a:r>
              <a:rPr lang="zh-CN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零售 </a:t>
            </a:r>
            <a:r>
              <a:rPr lang="en-US" sz="200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Retailing</a:t>
            </a:r>
            <a:r>
              <a:rPr lang="zh-CN" altLang="en-US" sz="200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 </a:t>
            </a:r>
            <a:endParaRPr lang="en-US" sz="2000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zh-TW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4.	</a:t>
            </a:r>
            <a:r>
              <a:rPr lang="zh-TW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發掘人選、</a:t>
            </a:r>
            <a:r>
              <a:rPr lang="zh-CN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招募人才</a:t>
            </a:r>
            <a:r>
              <a:rPr lang="zh-TW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以及推薦新超連鎖™店主 </a:t>
            </a:r>
            <a:r>
              <a:rPr lang="en-US" sz="200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Prospecting, Recruiting and Sponsoring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Tx/>
              <a:buAutoNum type="arabicPeriod" startAt="5"/>
            </a:pPr>
            <a:r>
              <a:rPr lang="zh-CN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跟進</a:t>
            </a:r>
            <a:r>
              <a:rPr lang="zh-TW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追蹤與</a:t>
            </a:r>
            <a:r>
              <a:rPr lang="en-US" altLang="zh-TW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ABC</a:t>
            </a:r>
            <a:r>
              <a:rPr lang="zh-TW" altLang="en-US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模式 </a:t>
            </a:r>
            <a:endParaRPr lang="en-US" altLang="zh-TW" smtClean="0">
              <a:solidFill>
                <a:srgbClr val="FFFFFF"/>
              </a:solidFill>
              <a:latin typeface="Calibri"/>
              <a:ea typeface="Heiti TC Light"/>
              <a:cs typeface="Calibri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000" smtClean="0">
                <a:solidFill>
                  <a:srgbClr val="FFFFFF"/>
                </a:solidFill>
                <a:latin typeface="Calibri"/>
                <a:ea typeface="Heiti TC Light"/>
                <a:cs typeface="Calibri"/>
              </a:rPr>
              <a:t>        Follow-Up &amp; The ABC Pattern of Building Depth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NewUBP_Template20120514_Final">
  <a:themeElements>
    <a:clrScheme name="UBP Colors">
      <a:dk1>
        <a:srgbClr val="DDDEDD"/>
      </a:dk1>
      <a:lt1>
        <a:srgbClr val="FFFFFF"/>
      </a:lt1>
      <a:dk2>
        <a:srgbClr val="1F497D"/>
      </a:dk2>
      <a:lt2>
        <a:srgbClr val="EEECE1"/>
      </a:lt2>
      <a:accent1>
        <a:srgbClr val="BC3521"/>
      </a:accent1>
      <a:accent2>
        <a:srgbClr val="7AAE31"/>
      </a:accent2>
      <a:accent3>
        <a:srgbClr val="008FAB"/>
      </a:accent3>
      <a:accent4>
        <a:srgbClr val="00203F"/>
      </a:accent4>
      <a:accent5>
        <a:srgbClr val="1C8EA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3600" b="1" dirty="0" smtClean="0">
            <a:solidFill>
              <a:srgbClr val="139FC9"/>
            </a:solidFill>
            <a:latin typeface="Arial"/>
            <a:cs typeface="Arial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Columns">
  <a:themeElements>
    <a:clrScheme name="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olumn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852</Words>
  <Application>Microsoft Office PowerPoint</Application>
  <PresentationFormat>On-screen Show (16:9)</PresentationFormat>
  <Paragraphs>160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Office Theme</vt:lpstr>
      <vt:lpstr>3_Custom Design</vt:lpstr>
      <vt:lpstr>Custom Design</vt:lpstr>
      <vt:lpstr>1_Custom Design</vt:lpstr>
      <vt:lpstr>9_NewUBP_Template20120514_Final</vt:lpstr>
      <vt:lpstr>1_Columns</vt:lpstr>
      <vt:lpstr>3_Office 佈景主題</vt:lpstr>
      <vt:lpstr>主管超連鎖™店主計劃之實踐</vt:lpstr>
      <vt:lpstr>如何有效執行Master UFO </vt:lpstr>
      <vt:lpstr>PowerPoint Presentation</vt:lpstr>
      <vt:lpstr>PowerPoint Presentation</vt:lpstr>
      <vt:lpstr>PowerPoint Presentation</vt:lpstr>
      <vt:lpstr>PowerPoint Presentation</vt:lpstr>
      <vt:lpstr>Master UFO計劃目標</vt:lpstr>
      <vt:lpstr>如何有效執行 Master UFO How to implement Master UFO program effectively</vt:lpstr>
      <vt:lpstr>PowerPoint Presentation</vt:lpstr>
      <vt:lpstr>有效 保證成功UFO班 UFO classes to ensure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確認目標</vt:lpstr>
      <vt:lpstr>PowerPoint Presentation</vt:lpstr>
      <vt:lpstr>PowerPoint Presentation</vt:lpstr>
      <vt:lpstr>練習 Practice  分享產品知識、 分享產品體驗、 分享產品見証。 Share products’ knowledge, experiences and testimonials. </vt:lpstr>
      <vt:lpstr>發掘人選、招募人才 以及推薦新超連鎖™店主 Prospecting,Recruiting &amp; Sponsoring New UFO</vt:lpstr>
      <vt:lpstr>了解發掘人選、招募人才 以及推薦新超連鎖™店主的全過程 Understanding the Prospecting, Recruiting &amp; Sponsoring Process  </vt:lpstr>
      <vt:lpstr>練習 Practice 關心朋友、 建立關係、 聆聽需要。 Care for your friends, build relationships,  listen to others’ needs.</vt:lpstr>
      <vt:lpstr>練習 甚麼是Shop.com 為甚麼做shop.com  正確異議處理 買票賣票 NO = Next One </vt:lpstr>
      <vt:lpstr>PowerPoint Presentation</vt:lpstr>
      <vt:lpstr>以身作則  Set an example</vt:lpstr>
      <vt:lpstr>複製與深層建構的ABC模式</vt:lpstr>
      <vt:lpstr>PowerPoint Presentation</vt:lpstr>
      <vt:lpstr>PowerPoint Presentation</vt:lpstr>
      <vt:lpstr>PowerPoint Presentation</vt:lpstr>
      <vt:lpstr>2015 美安香港成功領袖會議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Tang</dc:creator>
  <cp:lastModifiedBy>Monie Chan</cp:lastModifiedBy>
  <cp:revision>72</cp:revision>
  <dcterms:created xsi:type="dcterms:W3CDTF">2014-05-05T07:05:29Z</dcterms:created>
  <dcterms:modified xsi:type="dcterms:W3CDTF">2015-09-16T08:01:45Z</dcterms:modified>
</cp:coreProperties>
</file>